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E0F8"/>
          </a:solidFill>
        </a:fill>
      </a:tcStyle>
    </a:wholeTbl>
    <a:band2H>
      <a:tcTxStyle b="def" i="def"/>
      <a:tcStyle>
        <a:tcBdr/>
        <a:fill>
          <a:solidFill>
            <a:srgbClr val="E7F0F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E9D0"/>
          </a:solidFill>
        </a:fill>
      </a:tcStyle>
    </a:wholeTbl>
    <a:band2H>
      <a:tcTxStyle b="def" i="def"/>
      <a:tcStyle>
        <a:tcBdr/>
        <a:fill>
          <a:solidFill>
            <a:srgbClr val="EDF4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D1EE"/>
          </a:solidFill>
        </a:fill>
      </a:tcStyle>
    </a:wholeTbl>
    <a:band2H>
      <a:tcTxStyle b="def" i="def"/>
      <a:tcStyle>
        <a:tcBdr/>
        <a:fill>
          <a:solidFill>
            <a:srgbClr val="F0E9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Calibri"/>
      </a:defRPr>
    </a:lvl1pPr>
    <a:lvl2pPr indent="228600" latinLnBrk="0">
      <a:defRPr>
        <a:latin typeface="+mj-lt"/>
        <a:ea typeface="+mj-ea"/>
        <a:cs typeface="+mj-cs"/>
        <a:sym typeface="Calibri"/>
      </a:defRPr>
    </a:lvl2pPr>
    <a:lvl3pPr indent="457200" latinLnBrk="0">
      <a:defRPr>
        <a:latin typeface="+mj-lt"/>
        <a:ea typeface="+mj-ea"/>
        <a:cs typeface="+mj-cs"/>
        <a:sym typeface="Calibri"/>
      </a:defRPr>
    </a:lvl3pPr>
    <a:lvl4pPr indent="685800" latinLnBrk="0">
      <a:defRPr>
        <a:latin typeface="+mj-lt"/>
        <a:ea typeface="+mj-ea"/>
        <a:cs typeface="+mj-cs"/>
        <a:sym typeface="Calibri"/>
      </a:defRPr>
    </a:lvl4pPr>
    <a:lvl5pPr indent="914400" latinLnBrk="0">
      <a:defRPr>
        <a:latin typeface="+mj-lt"/>
        <a:ea typeface="+mj-ea"/>
        <a:cs typeface="+mj-cs"/>
        <a:sym typeface="Calibri"/>
      </a:defRPr>
    </a:lvl5pPr>
    <a:lvl6pPr indent="1143000" latinLnBrk="0">
      <a:defRPr>
        <a:latin typeface="+mj-lt"/>
        <a:ea typeface="+mj-ea"/>
        <a:cs typeface="+mj-cs"/>
        <a:sym typeface="Calibri"/>
      </a:defRPr>
    </a:lvl6pPr>
    <a:lvl7pPr indent="1371600" latinLnBrk="0">
      <a:defRPr>
        <a:latin typeface="+mj-lt"/>
        <a:ea typeface="+mj-ea"/>
        <a:cs typeface="+mj-cs"/>
        <a:sym typeface="Calibri"/>
      </a:defRPr>
    </a:lvl7pPr>
    <a:lvl8pPr indent="1600200" latinLnBrk="0">
      <a:defRPr>
        <a:latin typeface="+mj-lt"/>
        <a:ea typeface="+mj-ea"/>
        <a:cs typeface="+mj-cs"/>
        <a:sym typeface="Calibri"/>
      </a:defRPr>
    </a:lvl8pPr>
    <a:lvl9pPr indent="1828800" latinLnBrk="0">
      <a:defRPr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"/>
            <a:ext cx="12192004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Text"/>
          <p:cNvSpPr txBox="1"/>
          <p:nvPr>
            <p:ph type="title"/>
          </p:nvPr>
        </p:nvSpPr>
        <p:spPr>
          <a:xfrm>
            <a:off x="1751011" y="1300785"/>
            <a:ext cx="8689977" cy="2509213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6" name="Body Level One…"/>
          <p:cNvSpPr txBox="1"/>
          <p:nvPr>
            <p:ph type="body" sz="quarter" idx="1"/>
          </p:nvPr>
        </p:nvSpPr>
        <p:spPr>
          <a:xfrm>
            <a:off x="1751011" y="3886200"/>
            <a:ext cx="8689977" cy="13716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2200">
                <a:solidFill>
                  <a:srgbClr val="808080"/>
                </a:solidFill>
              </a:defRPr>
            </a:lvl1pPr>
            <a:lvl2pPr marL="0" indent="457200" algn="ctr">
              <a:buClrTx/>
              <a:buSzTx/>
              <a:buFontTx/>
              <a:buNone/>
              <a:defRPr sz="2200">
                <a:solidFill>
                  <a:srgbClr val="808080"/>
                </a:solidFill>
              </a:defRPr>
            </a:lvl2pPr>
            <a:lvl3pPr marL="0" indent="914400" algn="ctr">
              <a:buClrTx/>
              <a:buSzTx/>
              <a:buFontTx/>
              <a:buNone/>
              <a:defRPr sz="2200">
                <a:solidFill>
                  <a:srgbClr val="808080"/>
                </a:solidFill>
              </a:defRPr>
            </a:lvl3pPr>
            <a:lvl4pPr marL="0" indent="1371600" algn="ctr">
              <a:buClrTx/>
              <a:buSzTx/>
              <a:buFontTx/>
              <a:buNone/>
              <a:defRPr sz="2200">
                <a:solidFill>
                  <a:srgbClr val="808080"/>
                </a:solidFill>
              </a:defRPr>
            </a:lvl4pPr>
            <a:lvl5pPr marL="0" indent="1828800" algn="ctr">
              <a:buClrTx/>
              <a:buSzTx/>
              <a:buFontTx/>
              <a:buNone/>
              <a:defRPr sz="2200">
                <a:solidFill>
                  <a:srgbClr val="80808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Text"/>
          <p:cNvSpPr txBox="1"/>
          <p:nvPr>
            <p:ph type="title"/>
          </p:nvPr>
        </p:nvSpPr>
        <p:spPr>
          <a:xfrm>
            <a:off x="913794" y="4289373"/>
            <a:ext cx="10364432" cy="81161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99" name="Picture Placeholder 2"/>
          <p:cNvSpPr/>
          <p:nvPr>
            <p:ph type="pic" sz="half" idx="13"/>
          </p:nvPr>
        </p:nvSpPr>
        <p:spPr>
          <a:xfrm>
            <a:off x="1184743" y="698261"/>
            <a:ext cx="9822534" cy="3214136"/>
          </a:xfrm>
          <a:prstGeom prst="rect">
            <a:avLst/>
          </a:prstGeom>
          <a:ln w="82550" cap="sq">
            <a:solidFill>
              <a:srgbClr val="EAEAEA"/>
            </a:solidFill>
            <a:miter lim="800000"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00" name="Body Level One…"/>
          <p:cNvSpPr txBox="1"/>
          <p:nvPr>
            <p:ph type="body" sz="quarter" idx="1"/>
          </p:nvPr>
        </p:nvSpPr>
        <p:spPr>
          <a:xfrm>
            <a:off x="913773" y="5108728"/>
            <a:ext cx="10364453" cy="682473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1600"/>
            </a:lvl1pPr>
            <a:lvl2pPr marL="0" indent="457200" algn="ctr">
              <a:buClrTx/>
              <a:buSzTx/>
              <a:buFontTx/>
              <a:buNone/>
              <a:defRPr sz="1600"/>
            </a:lvl2pPr>
            <a:lvl3pPr marL="0" indent="914400" algn="ctr">
              <a:buClrTx/>
              <a:buSzTx/>
              <a:buFontTx/>
              <a:buNone/>
              <a:defRPr sz="1600"/>
            </a:lvl3pPr>
            <a:lvl4pPr marL="0" indent="1371600" algn="ctr">
              <a:buClrTx/>
              <a:buSzTx/>
              <a:buFontTx/>
              <a:buNone/>
              <a:defRPr sz="1600"/>
            </a:lvl4pPr>
            <a:lvl5pPr marL="0" indent="1828800" algn="ctr">
              <a:buClrTx/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Text"/>
          <p:cNvSpPr txBox="1"/>
          <p:nvPr>
            <p:ph type="title"/>
          </p:nvPr>
        </p:nvSpPr>
        <p:spPr>
          <a:xfrm>
            <a:off x="913773" y="609598"/>
            <a:ext cx="10364453" cy="342724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9" name="Body Level One…"/>
          <p:cNvSpPr txBox="1"/>
          <p:nvPr>
            <p:ph type="body" sz="quarter" idx="1"/>
          </p:nvPr>
        </p:nvSpPr>
        <p:spPr>
          <a:xfrm>
            <a:off x="913775" y="4204820"/>
            <a:ext cx="10364452" cy="1586381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sz="1600"/>
            </a:lvl1pPr>
            <a:lvl2pPr marL="0" indent="457200" algn="ctr">
              <a:buClrTx/>
              <a:buSzTx/>
              <a:buFontTx/>
              <a:buNone/>
              <a:defRPr sz="1600"/>
            </a:lvl2pPr>
            <a:lvl3pPr marL="0" indent="914400" algn="ctr">
              <a:buClrTx/>
              <a:buSzTx/>
              <a:buFontTx/>
              <a:buNone/>
              <a:defRPr sz="1600"/>
            </a:lvl3pPr>
            <a:lvl4pPr marL="0" indent="1371600" algn="ctr">
              <a:buClrTx/>
              <a:buSzTx/>
              <a:buFontTx/>
              <a:buNone/>
              <a:defRPr sz="1600"/>
            </a:lvl4pPr>
            <a:lvl5pPr marL="0" indent="1828800" algn="ctr">
              <a:buClrTx/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1446212" y="609600"/>
            <a:ext cx="9302753" cy="299290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1720644" y="3610031"/>
            <a:ext cx="8752300" cy="594789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Text Placeholder 3"/>
          <p:cNvSpPr/>
          <p:nvPr>
            <p:ph type="body" sz="quarter" idx="13"/>
          </p:nvPr>
        </p:nvSpPr>
        <p:spPr>
          <a:xfrm>
            <a:off x="913774" y="4372795"/>
            <a:ext cx="10364452" cy="1421054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ClrTx/>
              <a:buSzTx/>
              <a:buFontTx/>
              <a:buNone/>
              <a:defRPr sz="1600"/>
            </a:pPr>
          </a:p>
        </p:txBody>
      </p:sp>
      <p:sp>
        <p:nvSpPr>
          <p:cNvPr id="120" name="TextBox 12"/>
          <p:cNvSpPr txBox="1"/>
          <p:nvPr/>
        </p:nvSpPr>
        <p:spPr>
          <a:xfrm>
            <a:off x="1047207" y="308683"/>
            <a:ext cx="518161" cy="147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cap="all" sz="8000"/>
            </a:lvl1pPr>
          </a:lstStyle>
          <a:p>
            <a:pPr/>
            <a:r>
              <a:t>“</a:t>
            </a:r>
          </a:p>
        </p:txBody>
      </p:sp>
      <p:sp>
        <p:nvSpPr>
          <p:cNvPr id="121" name="TextBox 13"/>
          <p:cNvSpPr txBox="1"/>
          <p:nvPr/>
        </p:nvSpPr>
        <p:spPr>
          <a:xfrm>
            <a:off x="10603277" y="2548096"/>
            <a:ext cx="518161" cy="147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/>
            </a:lvl1pPr>
          </a:lstStyle>
          <a:p>
            <a:pPr/>
            <a:r>
              <a:t>”</a:t>
            </a:r>
          </a:p>
        </p:txBody>
      </p:sp>
      <p:sp>
        <p:nvSpPr>
          <p:cNvPr id="1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Text"/>
          <p:cNvSpPr txBox="1"/>
          <p:nvPr>
            <p:ph type="title"/>
          </p:nvPr>
        </p:nvSpPr>
        <p:spPr>
          <a:xfrm>
            <a:off x="913775" y="2138721"/>
            <a:ext cx="10364452" cy="2511836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0" name="Body Level One…"/>
          <p:cNvSpPr txBox="1"/>
          <p:nvPr>
            <p:ph type="body" sz="quarter" idx="1"/>
          </p:nvPr>
        </p:nvSpPr>
        <p:spPr>
          <a:xfrm>
            <a:off x="913775" y="4662335"/>
            <a:ext cx="10364452" cy="1140645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1600"/>
            </a:lvl1pPr>
            <a:lvl2pPr marL="0" indent="457200" algn="ctr">
              <a:buClrTx/>
              <a:buSzTx/>
              <a:buFontTx/>
              <a:buNone/>
              <a:defRPr sz="1600"/>
            </a:lvl2pPr>
            <a:lvl3pPr marL="0" indent="914400" algn="ctr">
              <a:buClrTx/>
              <a:buSzTx/>
              <a:buFontTx/>
              <a:buNone/>
              <a:defRPr sz="1600"/>
            </a:lvl3pPr>
            <a:lvl4pPr marL="0" indent="1371600" algn="ctr">
              <a:buClrTx/>
              <a:buSzTx/>
              <a:buFontTx/>
              <a:buNone/>
              <a:defRPr sz="1600"/>
            </a:lvl4pPr>
            <a:lvl5pPr marL="0" indent="1828800" algn="ctr">
              <a:buClrTx/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/>
          <p:nvPr>
            <p:ph type="title"/>
          </p:nvPr>
        </p:nvSpPr>
        <p:spPr>
          <a:xfrm>
            <a:off x="913773" y="609600"/>
            <a:ext cx="10364453" cy="160509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9" name="Body Level One…"/>
          <p:cNvSpPr txBox="1"/>
          <p:nvPr>
            <p:ph type="body" sz="quarter" idx="1"/>
          </p:nvPr>
        </p:nvSpPr>
        <p:spPr>
          <a:xfrm>
            <a:off x="913773" y="2367092"/>
            <a:ext cx="3298978" cy="5762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5000"/>
              </a:lnSpc>
              <a:buClrTx/>
              <a:buSzTx/>
              <a:buFontTx/>
              <a:buNone/>
              <a:defRPr sz="2400"/>
            </a:lvl1pPr>
            <a:lvl2pPr marL="0" indent="457200" algn="ctr">
              <a:lnSpc>
                <a:spcPct val="85000"/>
              </a:lnSpc>
              <a:buClrTx/>
              <a:buSzTx/>
              <a:buFontTx/>
              <a:buNone/>
              <a:defRPr sz="2400"/>
            </a:lvl2pPr>
            <a:lvl3pPr marL="0" indent="914400" algn="ctr">
              <a:lnSpc>
                <a:spcPct val="85000"/>
              </a:lnSpc>
              <a:buClrTx/>
              <a:buSzTx/>
              <a:buFontTx/>
              <a:buNone/>
              <a:defRPr sz="2400"/>
            </a:lvl3pPr>
            <a:lvl4pPr marL="0" indent="1371600" algn="ctr">
              <a:lnSpc>
                <a:spcPct val="85000"/>
              </a:lnSpc>
              <a:buClrTx/>
              <a:buSzTx/>
              <a:buFontTx/>
              <a:buNone/>
              <a:defRPr sz="2400"/>
            </a:lvl4pPr>
            <a:lvl5pPr marL="0" indent="1828800" algn="ctr">
              <a:lnSpc>
                <a:spcPct val="85000"/>
              </a:lnSpc>
              <a:buClrTx/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Text Placeholder 3"/>
          <p:cNvSpPr/>
          <p:nvPr>
            <p:ph type="body" sz="quarter" idx="13"/>
          </p:nvPr>
        </p:nvSpPr>
        <p:spPr>
          <a:xfrm>
            <a:off x="913773" y="2943355"/>
            <a:ext cx="3298978" cy="2847845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400"/>
            </a:pPr>
          </a:p>
        </p:txBody>
      </p:sp>
      <p:sp>
        <p:nvSpPr>
          <p:cNvPr id="141" name="Text Placeholder 4"/>
          <p:cNvSpPr/>
          <p:nvPr>
            <p:ph type="body" sz="quarter" idx="14"/>
          </p:nvPr>
        </p:nvSpPr>
        <p:spPr>
          <a:xfrm>
            <a:off x="4452389" y="2367092"/>
            <a:ext cx="3291522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lnSpc>
                <a:spcPct val="85000"/>
              </a:lnSpc>
              <a:buClrTx/>
              <a:buSzTx/>
              <a:buFontTx/>
              <a:buNone/>
              <a:defRPr sz="2400"/>
            </a:pPr>
          </a:p>
        </p:txBody>
      </p:sp>
      <p:sp>
        <p:nvSpPr>
          <p:cNvPr id="142" name="Text Placeholder 3"/>
          <p:cNvSpPr/>
          <p:nvPr>
            <p:ph type="body" sz="quarter" idx="15"/>
          </p:nvPr>
        </p:nvSpPr>
        <p:spPr>
          <a:xfrm>
            <a:off x="4441347" y="2943355"/>
            <a:ext cx="3303352" cy="2847845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400"/>
            </a:pPr>
          </a:p>
        </p:txBody>
      </p:sp>
      <p:sp>
        <p:nvSpPr>
          <p:cNvPr id="143" name="Text Placeholder 4"/>
          <p:cNvSpPr/>
          <p:nvPr>
            <p:ph type="body" sz="quarter" idx="16"/>
          </p:nvPr>
        </p:nvSpPr>
        <p:spPr>
          <a:xfrm>
            <a:off x="7973297" y="2367092"/>
            <a:ext cx="3304929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lnSpc>
                <a:spcPct val="85000"/>
              </a:lnSpc>
              <a:buClrTx/>
              <a:buSzTx/>
              <a:buFontTx/>
              <a:buNone/>
              <a:defRPr sz="2400"/>
            </a:pPr>
          </a:p>
        </p:txBody>
      </p:sp>
      <p:sp>
        <p:nvSpPr>
          <p:cNvPr id="144" name="Text Placeholder 3"/>
          <p:cNvSpPr/>
          <p:nvPr>
            <p:ph type="body" sz="quarter" idx="17"/>
          </p:nvPr>
        </p:nvSpPr>
        <p:spPr>
          <a:xfrm>
            <a:off x="7973297" y="2943355"/>
            <a:ext cx="3304929" cy="2847845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400"/>
            </a:pPr>
          </a:p>
        </p:txBody>
      </p:sp>
      <p:sp>
        <p:nvSpPr>
          <p:cNvPr id="1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Text"/>
          <p:cNvSpPr txBox="1"/>
          <p:nvPr>
            <p:ph type="title"/>
          </p:nvPr>
        </p:nvSpPr>
        <p:spPr>
          <a:xfrm>
            <a:off x="913773" y="610772"/>
            <a:ext cx="10364453" cy="160392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3" name="Body Level One…"/>
          <p:cNvSpPr txBox="1"/>
          <p:nvPr>
            <p:ph type="body" sz="quarter" idx="1"/>
          </p:nvPr>
        </p:nvSpPr>
        <p:spPr>
          <a:xfrm>
            <a:off x="913773" y="4204820"/>
            <a:ext cx="3296410" cy="5762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5000"/>
              </a:lnSpc>
              <a:buClrTx/>
              <a:buSzTx/>
              <a:buFontTx/>
              <a:buNone/>
              <a:defRPr sz="2200"/>
            </a:lvl1pPr>
            <a:lvl2pPr marL="0" indent="457200" algn="ctr">
              <a:lnSpc>
                <a:spcPct val="85000"/>
              </a:lnSpc>
              <a:buClrTx/>
              <a:buSzTx/>
              <a:buFontTx/>
              <a:buNone/>
              <a:defRPr sz="2200"/>
            </a:lvl2pPr>
            <a:lvl3pPr marL="0" indent="914400" algn="ctr">
              <a:lnSpc>
                <a:spcPct val="85000"/>
              </a:lnSpc>
              <a:buClrTx/>
              <a:buSzTx/>
              <a:buFontTx/>
              <a:buNone/>
              <a:defRPr sz="2200"/>
            </a:lvl3pPr>
            <a:lvl4pPr marL="0" indent="1371600" algn="ctr">
              <a:lnSpc>
                <a:spcPct val="85000"/>
              </a:lnSpc>
              <a:buClrTx/>
              <a:buSzTx/>
              <a:buFontTx/>
              <a:buNone/>
              <a:defRPr sz="2200"/>
            </a:lvl4pPr>
            <a:lvl5pPr marL="0" indent="1828800" algn="ctr">
              <a:lnSpc>
                <a:spcPct val="85000"/>
              </a:lnSpc>
              <a:buClrTx/>
              <a:buSzTx/>
              <a:buFontTx/>
              <a:buNone/>
              <a:defRPr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Picture Placeholder 2"/>
          <p:cNvSpPr/>
          <p:nvPr>
            <p:ph type="pic" sz="quarter" idx="13"/>
          </p:nvPr>
        </p:nvSpPr>
        <p:spPr>
          <a:xfrm>
            <a:off x="913773" y="2367092"/>
            <a:ext cx="3296410" cy="1524001"/>
          </a:xfrm>
          <a:prstGeom prst="rect">
            <a:avLst/>
          </a:prstGeom>
          <a:ln w="82550" cap="sq">
            <a:solidFill>
              <a:srgbClr val="EAEAEA"/>
            </a:solidFill>
            <a:miter lim="800000"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55" name="Text Placeholder 3"/>
          <p:cNvSpPr/>
          <p:nvPr>
            <p:ph type="body" sz="quarter" idx="14"/>
          </p:nvPr>
        </p:nvSpPr>
        <p:spPr>
          <a:xfrm>
            <a:off x="913773" y="4781081"/>
            <a:ext cx="3296410" cy="1010119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400"/>
            </a:pPr>
          </a:p>
        </p:txBody>
      </p:sp>
      <p:sp>
        <p:nvSpPr>
          <p:cNvPr id="156" name="Text Placeholder 4"/>
          <p:cNvSpPr/>
          <p:nvPr>
            <p:ph type="body" sz="quarter" idx="15"/>
          </p:nvPr>
        </p:nvSpPr>
        <p:spPr>
          <a:xfrm>
            <a:off x="4442759" y="4204820"/>
            <a:ext cx="3301828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lnSpc>
                <a:spcPct val="85000"/>
              </a:lnSpc>
              <a:buClrTx/>
              <a:buSzTx/>
              <a:buFontTx/>
              <a:buNone/>
              <a:defRPr sz="2200"/>
            </a:pPr>
          </a:p>
        </p:txBody>
      </p:sp>
      <p:sp>
        <p:nvSpPr>
          <p:cNvPr id="157" name="Picture Placeholder 2"/>
          <p:cNvSpPr/>
          <p:nvPr>
            <p:ph type="pic" sz="quarter" idx="16"/>
          </p:nvPr>
        </p:nvSpPr>
        <p:spPr>
          <a:xfrm>
            <a:off x="4441347" y="2367092"/>
            <a:ext cx="3303352" cy="1524001"/>
          </a:xfrm>
          <a:prstGeom prst="rect">
            <a:avLst/>
          </a:prstGeom>
          <a:ln w="82550" cap="sq">
            <a:solidFill>
              <a:srgbClr val="EAEAEA"/>
            </a:solidFill>
            <a:miter lim="800000"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58" name="Text Placeholder 3"/>
          <p:cNvSpPr/>
          <p:nvPr>
            <p:ph type="body" sz="quarter" idx="17"/>
          </p:nvPr>
        </p:nvSpPr>
        <p:spPr>
          <a:xfrm>
            <a:off x="4441347" y="4781079"/>
            <a:ext cx="3303352" cy="1010119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400"/>
            </a:pPr>
          </a:p>
        </p:txBody>
      </p:sp>
      <p:sp>
        <p:nvSpPr>
          <p:cNvPr id="159" name="Text Placeholder 4"/>
          <p:cNvSpPr/>
          <p:nvPr>
            <p:ph type="body" sz="quarter" idx="18"/>
          </p:nvPr>
        </p:nvSpPr>
        <p:spPr>
          <a:xfrm>
            <a:off x="7973297" y="4204820"/>
            <a:ext cx="3300682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lnSpc>
                <a:spcPct val="85000"/>
              </a:lnSpc>
              <a:buClrTx/>
              <a:buSzTx/>
              <a:buFontTx/>
              <a:buNone/>
              <a:defRPr sz="2200"/>
            </a:pPr>
          </a:p>
        </p:txBody>
      </p:sp>
      <p:sp>
        <p:nvSpPr>
          <p:cNvPr id="160" name="Picture Placeholder 2"/>
          <p:cNvSpPr/>
          <p:nvPr>
            <p:ph type="pic" sz="quarter" idx="19"/>
          </p:nvPr>
        </p:nvSpPr>
        <p:spPr>
          <a:xfrm>
            <a:off x="7973297" y="2367092"/>
            <a:ext cx="3304929" cy="1524001"/>
          </a:xfrm>
          <a:prstGeom prst="rect">
            <a:avLst/>
          </a:prstGeom>
          <a:ln w="82550" cap="sq">
            <a:solidFill>
              <a:srgbClr val="EAEAEA"/>
            </a:solidFill>
            <a:miter lim="800000"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61" name="Text Placeholder 3"/>
          <p:cNvSpPr/>
          <p:nvPr>
            <p:ph type="body" sz="quarter" idx="20"/>
          </p:nvPr>
        </p:nvSpPr>
        <p:spPr>
          <a:xfrm>
            <a:off x="7973173" y="4781077"/>
            <a:ext cx="3305053" cy="1010122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400"/>
            </a:pPr>
          </a:p>
        </p:txBody>
      </p:sp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"/>
            <a:ext cx="12192004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7" name="Body Level One…"/>
          <p:cNvSpPr txBox="1"/>
          <p:nvPr>
            <p:ph type="body" idx="1"/>
          </p:nvPr>
        </p:nvSpPr>
        <p:spPr>
          <a:xfrm>
            <a:off x="913773" y="2367091"/>
            <a:ext cx="10363828" cy="342410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/>
          <p:nvPr>
            <p:ph type="title"/>
          </p:nvPr>
        </p:nvSpPr>
        <p:spPr>
          <a:xfrm>
            <a:off x="913773" y="828562"/>
            <a:ext cx="10351753" cy="2736820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6" name="Body Level One…"/>
          <p:cNvSpPr txBox="1"/>
          <p:nvPr>
            <p:ph type="body" sz="quarter" idx="1"/>
          </p:nvPr>
        </p:nvSpPr>
        <p:spPr>
          <a:xfrm>
            <a:off x="913773" y="3657456"/>
            <a:ext cx="10351753" cy="1368184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>
                <a:solidFill>
                  <a:srgbClr val="808080"/>
                </a:solidFill>
              </a:defRPr>
            </a:lvl1pPr>
            <a:lvl2pPr marL="0" indent="457200" algn="ctr">
              <a:buClrTx/>
              <a:buSzTx/>
              <a:buFontTx/>
              <a:buNone/>
              <a:defRPr>
                <a:solidFill>
                  <a:srgbClr val="808080"/>
                </a:solidFill>
              </a:defRPr>
            </a:lvl2pPr>
            <a:lvl3pPr marL="0" indent="914400" algn="ctr">
              <a:buClrTx/>
              <a:buSzTx/>
              <a:buFontTx/>
              <a:buNone/>
              <a:defRPr>
                <a:solidFill>
                  <a:srgbClr val="808080"/>
                </a:solidFill>
              </a:defRPr>
            </a:lvl3pPr>
            <a:lvl4pPr marL="0" indent="1371600" algn="ctr">
              <a:buClrTx/>
              <a:buSzTx/>
              <a:buFontTx/>
              <a:buNone/>
              <a:defRPr>
                <a:solidFill>
                  <a:srgbClr val="808080"/>
                </a:solidFill>
              </a:defRPr>
            </a:lvl4pPr>
            <a:lvl5pPr marL="0" indent="1828800" algn="ctr">
              <a:buClrTx/>
              <a:buSzTx/>
              <a:buFontTx/>
              <a:buNone/>
              <a:defRPr>
                <a:solidFill>
                  <a:srgbClr val="80808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5" name="Body Level One…"/>
          <p:cNvSpPr txBox="1"/>
          <p:nvPr>
            <p:ph type="body" sz="half" idx="1"/>
          </p:nvPr>
        </p:nvSpPr>
        <p:spPr>
          <a:xfrm>
            <a:off x="913773" y="2367091"/>
            <a:ext cx="5106027" cy="342410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quarter" idx="1"/>
          </p:nvPr>
        </p:nvSpPr>
        <p:spPr>
          <a:xfrm>
            <a:off x="1146327" y="2371018"/>
            <a:ext cx="4873475" cy="67999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5000"/>
              </a:lnSpc>
              <a:buClrTx/>
              <a:buSzTx/>
              <a:buFontTx/>
              <a:buNone/>
              <a:defRPr sz="2600"/>
            </a:lvl1pPr>
            <a:lvl2pPr marL="0" indent="457200">
              <a:lnSpc>
                <a:spcPct val="85000"/>
              </a:lnSpc>
              <a:buClrTx/>
              <a:buSzTx/>
              <a:buFontTx/>
              <a:buNone/>
              <a:defRPr sz="2600"/>
            </a:lvl2pPr>
            <a:lvl3pPr marL="0" indent="914400">
              <a:lnSpc>
                <a:spcPct val="85000"/>
              </a:lnSpc>
              <a:buClrTx/>
              <a:buSzTx/>
              <a:buFontTx/>
              <a:buNone/>
              <a:defRPr sz="2600"/>
            </a:lvl3pPr>
            <a:lvl4pPr marL="0" indent="1371600">
              <a:lnSpc>
                <a:spcPct val="85000"/>
              </a:lnSpc>
              <a:buClrTx/>
              <a:buSzTx/>
              <a:buFontTx/>
              <a:buNone/>
              <a:defRPr sz="2600"/>
            </a:lvl4pPr>
            <a:lvl5pPr marL="0" indent="1828800">
              <a:lnSpc>
                <a:spcPct val="85000"/>
              </a:lnSpc>
              <a:buClrTx/>
              <a:buSzTx/>
              <a:buFontTx/>
              <a:buNone/>
              <a:defRPr sz="2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Text Placeholder 4"/>
          <p:cNvSpPr/>
          <p:nvPr>
            <p:ph type="body" sz="quarter" idx="13"/>
          </p:nvPr>
        </p:nvSpPr>
        <p:spPr>
          <a:xfrm>
            <a:off x="6396423" y="2371018"/>
            <a:ext cx="4881805" cy="679995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85000"/>
              </a:lnSpc>
              <a:buClrTx/>
              <a:buSzTx/>
              <a:buFontTx/>
              <a:buNone/>
              <a:defRPr sz="2600"/>
            </a:pP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Text"/>
          <p:cNvSpPr txBox="1"/>
          <p:nvPr>
            <p:ph type="title"/>
          </p:nvPr>
        </p:nvSpPr>
        <p:spPr>
          <a:xfrm>
            <a:off x="913775" y="609600"/>
            <a:ext cx="3935689" cy="202325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9" name="Body Level One…"/>
          <p:cNvSpPr txBox="1"/>
          <p:nvPr>
            <p:ph type="body" sz="half" idx="1"/>
          </p:nvPr>
        </p:nvSpPr>
        <p:spPr>
          <a:xfrm>
            <a:off x="5078062" y="609600"/>
            <a:ext cx="6200164" cy="5181599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Text Placeholder 3"/>
          <p:cNvSpPr/>
          <p:nvPr>
            <p:ph type="body" sz="quarter" idx="13"/>
          </p:nvPr>
        </p:nvSpPr>
        <p:spPr>
          <a:xfrm>
            <a:off x="913773" y="2632852"/>
            <a:ext cx="3935690" cy="3158349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600"/>
            </a:pP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/>
          <p:nvPr>
            <p:ph type="title"/>
          </p:nvPr>
        </p:nvSpPr>
        <p:spPr>
          <a:xfrm>
            <a:off x="913773" y="609600"/>
            <a:ext cx="5934971" cy="202325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9" name="Picture Placeholder 2"/>
          <p:cNvSpPr/>
          <p:nvPr>
            <p:ph type="pic" sz="half" idx="13"/>
          </p:nvPr>
        </p:nvSpPr>
        <p:spPr>
          <a:xfrm>
            <a:off x="7424803" y="609601"/>
            <a:ext cx="3255359" cy="5181601"/>
          </a:xfrm>
          <a:prstGeom prst="rect">
            <a:avLst/>
          </a:prstGeom>
          <a:ln w="82550" cap="sq">
            <a:solidFill>
              <a:srgbClr val="EAEAEA"/>
            </a:solidFill>
            <a:miter lim="800000"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0" name="Body Level One…"/>
          <p:cNvSpPr txBox="1"/>
          <p:nvPr>
            <p:ph type="body" sz="half" idx="1"/>
          </p:nvPr>
        </p:nvSpPr>
        <p:spPr>
          <a:xfrm>
            <a:off x="913794" y="2632852"/>
            <a:ext cx="5934950" cy="3158348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1600"/>
            </a:lvl1pPr>
            <a:lvl2pPr marL="0" indent="457200" algn="ctr">
              <a:buClrTx/>
              <a:buSzTx/>
              <a:buFontTx/>
              <a:buNone/>
              <a:defRPr sz="1600"/>
            </a:lvl2pPr>
            <a:lvl3pPr marL="0" indent="914400" algn="ctr">
              <a:buClrTx/>
              <a:buSzTx/>
              <a:buFontTx/>
              <a:buNone/>
              <a:defRPr sz="1600"/>
            </a:lvl3pPr>
            <a:lvl4pPr marL="0" indent="1371600" algn="ctr">
              <a:buClrTx/>
              <a:buSzTx/>
              <a:buFontTx/>
              <a:buNone/>
              <a:defRPr sz="1600"/>
            </a:lvl4pPr>
            <a:lvl5pPr marL="0" indent="1828800" algn="ctr">
              <a:buClrTx/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FFFFFF"/>
            </a:gs>
            <a:gs pos="100000">
              <a:srgbClr val="B7B7B7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"/>
            <a:ext cx="12192004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/>
          <p:nvPr>
            <p:ph type="title"/>
          </p:nvPr>
        </p:nvSpPr>
        <p:spPr>
          <a:xfrm>
            <a:off x="913775" y="618516"/>
            <a:ext cx="10364452" cy="1596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11032862" y="5931217"/>
            <a:ext cx="245365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9pPr>
    </p:titleStyle>
    <p:bodyStyle>
      <a:lvl1pPr marL="228600" marR="0" indent="-2286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all" i="0" spc="0" strike="noStrike" sz="20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1pPr>
      <a:lvl2pPr marL="711200" marR="0" indent="-254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all" i="0" spc="0" strike="noStrike" sz="20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2pPr>
      <a:lvl3pPr marL="1200150" marR="0" indent="-28575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all" i="0" spc="0" strike="noStrike" sz="20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3pPr>
      <a:lvl4pPr marL="1698171" marR="0" indent="-326571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all" i="0" spc="0" strike="noStrike" sz="20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4pPr>
      <a:lvl5pPr marL="2155371" marR="0" indent="-326571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all" i="0" spc="0" strike="noStrike" sz="20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5pPr>
      <a:lvl6pPr marL="2612571" marR="0" indent="-326571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all" i="0" spc="0" strike="noStrike" sz="20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6pPr>
      <a:lvl7pPr marL="3069771" marR="0" indent="-326571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all" i="0" spc="0" strike="noStrike" sz="20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7pPr>
      <a:lvl8pPr marL="3526971" marR="0" indent="-326571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all" i="0" spc="0" strike="noStrike" sz="20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8pPr>
      <a:lvl9pPr marL="3984171" marR="0" indent="-326571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all" i="0" spc="0" strike="noStrike" sz="20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4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4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4.pn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4.pn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4.png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4.png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14.png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: Rounded Corners 4"/>
          <p:cNvSpPr/>
          <p:nvPr/>
        </p:nvSpPr>
        <p:spPr>
          <a:xfrm>
            <a:off x="3036135" y="984737"/>
            <a:ext cx="7699517" cy="1208038"/>
          </a:xfrm>
          <a:prstGeom prst="roundRect">
            <a:avLst>
              <a:gd name="adj" fmla="val 16667"/>
            </a:avLst>
          </a:prstGeom>
          <a:solidFill>
            <a:srgbClr val="F0D7B2"/>
          </a:solidFill>
          <a:ln w="12700">
            <a:miter lim="400000"/>
          </a:ln>
          <a:effectLst>
            <a:outerShdw sx="100000" sy="100000" kx="0" ky="0" algn="b" rotWithShape="0" blurRad="190500" dist="228600" dir="2700000">
              <a:srgbClr val="000000">
                <a:alpha val="3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2" name="Title 1"/>
          <p:cNvSpPr txBox="1"/>
          <p:nvPr>
            <p:ph type="ctrTitle"/>
          </p:nvPr>
        </p:nvSpPr>
        <p:spPr>
          <a:xfrm>
            <a:off x="2540906" y="1094782"/>
            <a:ext cx="8689976" cy="894521"/>
          </a:xfrm>
          <a:prstGeom prst="rect">
            <a:avLst/>
          </a:prstGeom>
        </p:spPr>
        <p:txBody>
          <a:bodyPr/>
          <a:lstStyle>
            <a:lvl1pPr defTabSz="877823">
              <a:defRPr sz="4608">
                <a:solidFill>
                  <a:schemeClr val="accent5"/>
                </a:solidFill>
              </a:defRPr>
            </a:lvl1pPr>
          </a:lstStyle>
          <a:p>
            <a:pPr/>
            <a:r>
              <a:t>Journal CLUB</a:t>
            </a:r>
          </a:p>
        </p:txBody>
      </p:sp>
      <p:pic>
        <p:nvPicPr>
          <p:cNvPr id="173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8557" y="2724900"/>
            <a:ext cx="4678018" cy="2447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420075">
            <a:off x="6539073" y="2531660"/>
            <a:ext cx="3930352" cy="2869157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Rectangle 10"/>
          <p:cNvSpPr txBox="1"/>
          <p:nvPr/>
        </p:nvSpPr>
        <p:spPr>
          <a:xfrm>
            <a:off x="3148708" y="5545523"/>
            <a:ext cx="6102911" cy="1079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 sz="5400">
                <a:gradFill flip="none" rotWithShape="1">
                  <a:gsLst>
                    <a:gs pos="0">
                      <a:srgbClr val="683319"/>
                    </a:gs>
                    <a:gs pos="50000">
                      <a:schemeClr val="accent5"/>
                    </a:gs>
                    <a:gs pos="100000">
                      <a:srgbClr val="E2A385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  <a:sym typeface="Helvetica"/>
              </a:defRPr>
            </a:pPr>
            <a:r>
              <a:t>R3 </a:t>
            </a:r>
            <a:r>
              <a:t>ภูมินทร์ </a:t>
            </a:r>
            <a:r>
              <a:t>/ </a:t>
            </a:r>
            <a:r>
              <a:t>อ</a:t>
            </a:r>
            <a:r>
              <a:t>. </a:t>
            </a:r>
            <a:r>
              <a:t>วิริยะ</a:t>
            </a:r>
          </a:p>
        </p:txBody>
      </p:sp>
      <p:pic>
        <p:nvPicPr>
          <p:cNvPr id="176" name="Picture 12" descr="Picture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5425" y="223464"/>
            <a:ext cx="3641785" cy="243271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0" dist="50800" dir="540000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itle 1"/>
          <p:cNvSpPr txBox="1"/>
          <p:nvPr>
            <p:ph type="title"/>
          </p:nvPr>
        </p:nvSpPr>
        <p:spPr>
          <a:xfrm>
            <a:off x="1484308" y="248478"/>
            <a:ext cx="10018715" cy="983976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BACKGROUND</a:t>
            </a:r>
          </a:p>
        </p:txBody>
      </p:sp>
      <p:sp>
        <p:nvSpPr>
          <p:cNvPr id="239" name="Content Placeholder 2"/>
          <p:cNvSpPr txBox="1"/>
          <p:nvPr>
            <p:ph type="body" idx="1"/>
          </p:nvPr>
        </p:nvSpPr>
        <p:spPr>
          <a:xfrm>
            <a:off x="832514" y="1665027"/>
            <a:ext cx="10536072" cy="4657397"/>
          </a:xfrm>
          <a:prstGeom prst="rect">
            <a:avLst/>
          </a:prstGeom>
        </p:spPr>
        <p:txBody>
          <a:bodyPr/>
          <a:lstStyle/>
          <a:p>
            <a:pPr marL="0" indent="0" defTabSz="905255">
              <a:spcBef>
                <a:spcPts val="900"/>
              </a:spcBef>
              <a:buSzTx/>
              <a:buNone/>
              <a:defRPr b="1" sz="2772" u="sng">
                <a:solidFill>
                  <a:srgbClr val="00B05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Exclusion criteria</a:t>
            </a:r>
          </a:p>
          <a:p>
            <a:pPr marL="226313" indent="-226313" defTabSz="905255">
              <a:spcBef>
                <a:spcPts val="900"/>
              </a:spcBef>
              <a:defRPr b="1" sz="2772">
                <a:latin typeface="DilleniaUPC"/>
                <a:ea typeface="DilleniaUPC"/>
                <a:cs typeface="DilleniaUPC"/>
                <a:sym typeface="DilleniaUPC"/>
              </a:defRPr>
            </a:pPr>
            <a:r>
              <a:t>Patients took opioids (except for codeine), tramadol, tapentadol, or gabapentinoids in the week before surgery</a:t>
            </a:r>
          </a:p>
          <a:p>
            <a:pPr marL="226313" indent="-226313" defTabSz="905255">
              <a:spcBef>
                <a:spcPts val="900"/>
              </a:spcBef>
              <a:defRPr b="1" sz="2772">
                <a:latin typeface="DilleniaUPC"/>
                <a:ea typeface="DilleniaUPC"/>
                <a:cs typeface="DilleniaUPC"/>
                <a:sym typeface="DilleniaUPC"/>
              </a:defRPr>
            </a:pPr>
            <a:r>
              <a:t>allergy or contraindication to the proposed analgesic or anesthetic technique</a:t>
            </a:r>
          </a:p>
          <a:p>
            <a:pPr marL="226313" indent="-226313" defTabSz="905255">
              <a:spcBef>
                <a:spcPts val="900"/>
              </a:spcBef>
              <a:defRPr b="1" sz="2772">
                <a:latin typeface="DilleniaUPC"/>
                <a:ea typeface="DilleniaUPC"/>
                <a:cs typeface="DilleniaUPC"/>
                <a:sym typeface="DilleniaUPC"/>
              </a:defRPr>
            </a:pPr>
            <a:r>
              <a:t>ASA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≥</a:t>
            </a:r>
            <a:r>
              <a:t> III</a:t>
            </a:r>
          </a:p>
          <a:p>
            <a:pPr marL="226313" indent="-226313" defTabSz="905255">
              <a:spcBef>
                <a:spcPts val="900"/>
              </a:spcBef>
              <a:defRPr b="1" sz="2772">
                <a:latin typeface="DilleniaUPC"/>
                <a:ea typeface="DilleniaUPC"/>
                <a:cs typeface="DilleniaUPC"/>
                <a:sym typeface="DilleniaUPC"/>
              </a:defRPr>
            </a:pPr>
            <a:r>
              <a:t>BMI &gt;40 Kg/m</a:t>
            </a:r>
            <a:r>
              <a:rPr baseline="29979"/>
              <a:t>2</a:t>
            </a:r>
          </a:p>
        </p:txBody>
      </p:sp>
      <p:grpSp>
        <p:nvGrpSpPr>
          <p:cNvPr id="242" name="Rectangle: Rounded Corners 3"/>
          <p:cNvGrpSpPr/>
          <p:nvPr/>
        </p:nvGrpSpPr>
        <p:grpSpPr>
          <a:xfrm>
            <a:off x="2941983" y="251791"/>
            <a:ext cx="6188765" cy="954157"/>
            <a:chOff x="0" y="0"/>
            <a:chExt cx="6188764" cy="954156"/>
          </a:xfrm>
        </p:grpSpPr>
        <p:sp>
          <p:nvSpPr>
            <p:cNvPr id="240" name="Rounded Rectangle"/>
            <p:cNvSpPr/>
            <p:nvPr/>
          </p:nvSpPr>
          <p:spPr>
            <a:xfrm>
              <a:off x="0" y="0"/>
              <a:ext cx="6188765" cy="954157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1" name="Methods"/>
            <p:cNvSpPr txBox="1"/>
            <p:nvPr/>
          </p:nvSpPr>
          <p:spPr>
            <a:xfrm>
              <a:off x="92298" y="50358"/>
              <a:ext cx="6004169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Methods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1"/>
          <p:cNvSpPr txBox="1"/>
          <p:nvPr>
            <p:ph type="title"/>
          </p:nvPr>
        </p:nvSpPr>
        <p:spPr>
          <a:xfrm>
            <a:off x="1484308" y="248478"/>
            <a:ext cx="10018715" cy="983976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BACKGROUND</a:t>
            </a:r>
          </a:p>
        </p:txBody>
      </p:sp>
      <p:sp>
        <p:nvSpPr>
          <p:cNvPr id="245" name="Content Placeholder 2"/>
          <p:cNvSpPr txBox="1"/>
          <p:nvPr>
            <p:ph type="body" idx="1"/>
          </p:nvPr>
        </p:nvSpPr>
        <p:spPr>
          <a:xfrm>
            <a:off x="832514" y="1665027"/>
            <a:ext cx="10536072" cy="465739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2800" u="sng">
                <a:solidFill>
                  <a:srgbClr val="00B05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Exclusion criteria</a:t>
            </a:r>
          </a:p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pregnant</a:t>
            </a:r>
          </a:p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undergone lower limb joint replacement in the preceding 6 months</a:t>
            </a:r>
          </a:p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scheduled for further surgery within 90 days</a:t>
            </a:r>
          </a:p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previously enrolled in this study</a:t>
            </a:r>
          </a:p>
        </p:txBody>
      </p:sp>
      <p:grpSp>
        <p:nvGrpSpPr>
          <p:cNvPr id="248" name="Rectangle: Rounded Corners 3"/>
          <p:cNvGrpSpPr/>
          <p:nvPr/>
        </p:nvGrpSpPr>
        <p:grpSpPr>
          <a:xfrm>
            <a:off x="2941983" y="251791"/>
            <a:ext cx="6188765" cy="954157"/>
            <a:chOff x="0" y="0"/>
            <a:chExt cx="6188764" cy="954156"/>
          </a:xfrm>
        </p:grpSpPr>
        <p:sp>
          <p:nvSpPr>
            <p:cNvPr id="246" name="Rounded Rectangle"/>
            <p:cNvSpPr/>
            <p:nvPr/>
          </p:nvSpPr>
          <p:spPr>
            <a:xfrm>
              <a:off x="0" y="0"/>
              <a:ext cx="6188765" cy="954157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7" name="Methods"/>
            <p:cNvSpPr txBox="1"/>
            <p:nvPr/>
          </p:nvSpPr>
          <p:spPr>
            <a:xfrm>
              <a:off x="92298" y="50358"/>
              <a:ext cx="6004169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Methods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ontent Placeholder 2"/>
          <p:cNvSpPr txBox="1"/>
          <p:nvPr>
            <p:ph type="body" idx="1"/>
          </p:nvPr>
        </p:nvSpPr>
        <p:spPr>
          <a:xfrm>
            <a:off x="832514" y="1665027"/>
            <a:ext cx="10536072" cy="4657397"/>
          </a:xfrm>
          <a:prstGeom prst="rect">
            <a:avLst/>
          </a:prstGeom>
        </p:spPr>
        <p:txBody>
          <a:bodyPr/>
          <a:lstStyle/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Patients were </a:t>
            </a:r>
            <a:r>
              <a:rPr>
                <a:solidFill>
                  <a:srgbClr val="C00000"/>
                </a:solidFill>
              </a:rPr>
              <a:t>randomly assigned </a:t>
            </a:r>
            <a:r>
              <a:t>to receive intraoperative infiltration of </a:t>
            </a:r>
            <a:r>
              <a:rPr>
                <a:solidFill>
                  <a:srgbClr val="C00000"/>
                </a:solidFill>
              </a:rPr>
              <a:t>0.2% ropivacaine</a:t>
            </a:r>
            <a:r>
              <a:t> or </a:t>
            </a:r>
            <a:r>
              <a:rPr>
                <a:solidFill>
                  <a:srgbClr val="C00000"/>
                </a:solidFill>
              </a:rPr>
              <a:t>0.9% saline </a:t>
            </a:r>
            <a:r>
              <a:t>placebo</a:t>
            </a:r>
          </a:p>
          <a:p>
            <a:pPr>
              <a:defRPr b="1" sz="2800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perioperative care </a:t>
            </a:r>
            <a:r>
              <a:rPr>
                <a:solidFill>
                  <a:srgbClr val="000000"/>
                </a:solidFill>
              </a:rPr>
              <a:t>(LIA and anesthetic techniques, multimodal analgesia) was </a:t>
            </a:r>
            <a:r>
              <a:t>identical and standardized</a:t>
            </a:r>
          </a:p>
        </p:txBody>
      </p:sp>
      <p:grpSp>
        <p:nvGrpSpPr>
          <p:cNvPr id="253" name="Rectangle: Rounded Corners 3"/>
          <p:cNvGrpSpPr/>
          <p:nvPr/>
        </p:nvGrpSpPr>
        <p:grpSpPr>
          <a:xfrm>
            <a:off x="687976" y="33733"/>
            <a:ext cx="10816047" cy="1615441"/>
            <a:chOff x="0" y="0"/>
            <a:chExt cx="10816045" cy="1615439"/>
          </a:xfrm>
        </p:grpSpPr>
        <p:sp>
          <p:nvSpPr>
            <p:cNvPr id="251" name="Rounded Rectangle"/>
            <p:cNvSpPr/>
            <p:nvPr/>
          </p:nvSpPr>
          <p:spPr>
            <a:xfrm>
              <a:off x="0" y="232568"/>
              <a:ext cx="10816046" cy="1150304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2" name="LIA Protocol and Standardized Anesthesia"/>
            <p:cNvSpPr txBox="1"/>
            <p:nvPr/>
          </p:nvSpPr>
          <p:spPr>
            <a:xfrm>
              <a:off x="101873" y="-1"/>
              <a:ext cx="10612299" cy="161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LIA Protocol and Standardized Anesthesia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ontent Placeholder 2"/>
          <p:cNvSpPr txBox="1"/>
          <p:nvPr>
            <p:ph type="body" idx="1"/>
          </p:nvPr>
        </p:nvSpPr>
        <p:spPr>
          <a:xfrm>
            <a:off x="832514" y="1665027"/>
            <a:ext cx="10536072" cy="4657397"/>
          </a:xfrm>
          <a:prstGeom prst="rect">
            <a:avLst/>
          </a:prstGeom>
        </p:spPr>
        <p:txBody>
          <a:bodyPr/>
          <a:lstStyle/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The </a:t>
            </a:r>
            <a:r>
              <a:rPr>
                <a:solidFill>
                  <a:srgbClr val="C00000"/>
                </a:solidFill>
              </a:rPr>
              <a:t>LIA</a:t>
            </a:r>
            <a:r>
              <a:t> injectate </a:t>
            </a:r>
            <a:r>
              <a:rPr>
                <a:solidFill>
                  <a:srgbClr val="C00000"/>
                </a:solidFill>
              </a:rPr>
              <a:t>2.5 mL/kg </a:t>
            </a:r>
            <a:r>
              <a:t>capped at </a:t>
            </a:r>
            <a:r>
              <a:rPr>
                <a:solidFill>
                  <a:srgbClr val="C00000"/>
                </a:solidFill>
              </a:rPr>
              <a:t>200 mL</a:t>
            </a:r>
            <a:r>
              <a:t>, was injected using </a:t>
            </a:r>
            <a:r>
              <a:rPr>
                <a:solidFill>
                  <a:srgbClr val="C00000"/>
                </a:solidFill>
              </a:rPr>
              <a:t>multiple passes at each level</a:t>
            </a:r>
            <a:endParaRPr>
              <a:solidFill>
                <a:srgbClr val="C00000"/>
              </a:solidFill>
            </a:endParaRPr>
          </a:p>
          <a:p>
            <a:pPr>
              <a:defRPr b="1" sz="2800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half the study </a:t>
            </a:r>
            <a:r>
              <a:rPr>
                <a:solidFill>
                  <a:srgbClr val="000000"/>
                </a:solidFill>
              </a:rPr>
              <a:t>solution was injected into the </a:t>
            </a:r>
            <a:r>
              <a:t>muscles in the subfascial plane</a:t>
            </a:r>
          </a:p>
        </p:txBody>
      </p:sp>
      <p:grpSp>
        <p:nvGrpSpPr>
          <p:cNvPr id="258" name="Rectangle: Rounded Corners 3"/>
          <p:cNvGrpSpPr/>
          <p:nvPr/>
        </p:nvGrpSpPr>
        <p:grpSpPr>
          <a:xfrm>
            <a:off x="687976" y="33733"/>
            <a:ext cx="10816047" cy="1615441"/>
            <a:chOff x="0" y="0"/>
            <a:chExt cx="10816045" cy="1615439"/>
          </a:xfrm>
        </p:grpSpPr>
        <p:sp>
          <p:nvSpPr>
            <p:cNvPr id="256" name="Rounded Rectangle"/>
            <p:cNvSpPr/>
            <p:nvPr/>
          </p:nvSpPr>
          <p:spPr>
            <a:xfrm>
              <a:off x="0" y="232568"/>
              <a:ext cx="10816046" cy="1150304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7" name="LIA Protocol and Standardized Anesthesia"/>
            <p:cNvSpPr txBox="1"/>
            <p:nvPr/>
          </p:nvSpPr>
          <p:spPr>
            <a:xfrm>
              <a:off x="101873" y="-1"/>
              <a:ext cx="10612299" cy="161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LIA Protocol and Standardized Anesthesia</a:t>
              </a:r>
            </a:p>
          </p:txBody>
        </p:sp>
      </p:grpSp>
      <p:pic>
        <p:nvPicPr>
          <p:cNvPr id="259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9413" y="3761875"/>
            <a:ext cx="3296084" cy="2468880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5-Point Star 3"/>
          <p:cNvSpPr/>
          <p:nvPr/>
        </p:nvSpPr>
        <p:spPr>
          <a:xfrm>
            <a:off x="1322475" y="4088674"/>
            <a:ext cx="205878" cy="18288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1" name="5-Point Star 5"/>
          <p:cNvSpPr/>
          <p:nvPr/>
        </p:nvSpPr>
        <p:spPr>
          <a:xfrm>
            <a:off x="1361663" y="5292633"/>
            <a:ext cx="205878" cy="18288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2" name="5-Point Star 6"/>
          <p:cNvSpPr/>
          <p:nvPr/>
        </p:nvSpPr>
        <p:spPr>
          <a:xfrm>
            <a:off x="1528353" y="4813434"/>
            <a:ext cx="205878" cy="18288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63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11621" y="3716041"/>
            <a:ext cx="5550839" cy="2560548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5-Point Star 8"/>
          <p:cNvSpPr/>
          <p:nvPr/>
        </p:nvSpPr>
        <p:spPr>
          <a:xfrm>
            <a:off x="7618775" y="4493621"/>
            <a:ext cx="205878" cy="18288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5" name="5-Point Star 9"/>
          <p:cNvSpPr/>
          <p:nvPr/>
        </p:nvSpPr>
        <p:spPr>
          <a:xfrm>
            <a:off x="7884101" y="4349929"/>
            <a:ext cx="205879" cy="18288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6" name="5-Point Star 10"/>
          <p:cNvSpPr/>
          <p:nvPr/>
        </p:nvSpPr>
        <p:spPr>
          <a:xfrm>
            <a:off x="7837083" y="4904875"/>
            <a:ext cx="205879" cy="18288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ontent Placeholder 2"/>
          <p:cNvSpPr txBox="1"/>
          <p:nvPr>
            <p:ph type="body" idx="1"/>
          </p:nvPr>
        </p:nvSpPr>
        <p:spPr>
          <a:xfrm>
            <a:off x="832514" y="1665027"/>
            <a:ext cx="10536072" cy="465739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grpSp>
        <p:nvGrpSpPr>
          <p:cNvPr id="271" name="Rectangle: Rounded Corners 3"/>
          <p:cNvGrpSpPr/>
          <p:nvPr/>
        </p:nvGrpSpPr>
        <p:grpSpPr>
          <a:xfrm>
            <a:off x="687976" y="33733"/>
            <a:ext cx="10816047" cy="1615441"/>
            <a:chOff x="0" y="0"/>
            <a:chExt cx="10816045" cy="1615439"/>
          </a:xfrm>
        </p:grpSpPr>
        <p:sp>
          <p:nvSpPr>
            <p:cNvPr id="269" name="Rounded Rectangle"/>
            <p:cNvSpPr/>
            <p:nvPr/>
          </p:nvSpPr>
          <p:spPr>
            <a:xfrm>
              <a:off x="0" y="232568"/>
              <a:ext cx="10816046" cy="1150304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0" name="LIA Protocol and Standardized Anesthesia"/>
            <p:cNvSpPr txBox="1"/>
            <p:nvPr/>
          </p:nvSpPr>
          <p:spPr>
            <a:xfrm>
              <a:off x="101873" y="-1"/>
              <a:ext cx="10612299" cy="161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LIA Protocol and Standardized Anesthesia</a:t>
              </a:r>
            </a:p>
          </p:txBody>
        </p:sp>
      </p:grpSp>
      <p:sp>
        <p:nvSpPr>
          <p:cNvPr id="272" name="5-Point Star 3"/>
          <p:cNvSpPr/>
          <p:nvPr/>
        </p:nvSpPr>
        <p:spPr>
          <a:xfrm>
            <a:off x="1272962" y="4297677"/>
            <a:ext cx="205877" cy="18288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3" name="5-Point Star 5"/>
          <p:cNvSpPr/>
          <p:nvPr/>
        </p:nvSpPr>
        <p:spPr>
          <a:xfrm>
            <a:off x="5558323" y="4812979"/>
            <a:ext cx="205878" cy="18288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4" name="5-Point Star 9"/>
          <p:cNvSpPr/>
          <p:nvPr/>
        </p:nvSpPr>
        <p:spPr>
          <a:xfrm>
            <a:off x="5545625" y="2964683"/>
            <a:ext cx="205878" cy="18288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5" name="5-Point Star 10"/>
          <p:cNvSpPr/>
          <p:nvPr/>
        </p:nvSpPr>
        <p:spPr>
          <a:xfrm>
            <a:off x="6982149" y="2501308"/>
            <a:ext cx="205878" cy="18288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76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2425" y="2429692"/>
            <a:ext cx="3839614" cy="2876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Picture 12" descr="Pictur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53014" y="2455815"/>
            <a:ext cx="3844706" cy="28798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ontent Placeholder 2"/>
          <p:cNvSpPr txBox="1"/>
          <p:nvPr>
            <p:ph type="body" idx="1"/>
          </p:nvPr>
        </p:nvSpPr>
        <p:spPr>
          <a:xfrm>
            <a:off x="832514" y="1665027"/>
            <a:ext cx="10536072" cy="4657397"/>
          </a:xfrm>
          <a:prstGeom prst="rect">
            <a:avLst/>
          </a:prstGeom>
        </p:spPr>
        <p:txBody>
          <a:bodyPr/>
          <a:lstStyle/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The </a:t>
            </a:r>
            <a:r>
              <a:rPr>
                <a:solidFill>
                  <a:srgbClr val="C00000"/>
                </a:solidFill>
              </a:rPr>
              <a:t>remaining half </a:t>
            </a:r>
            <a:r>
              <a:t>was infiltrated with multiple passes into the </a:t>
            </a:r>
            <a:r>
              <a:rPr>
                <a:solidFill>
                  <a:srgbClr val="C00000"/>
                </a:solidFill>
              </a:rPr>
              <a:t>subcutaneous tissues once the deep fascia was closed</a:t>
            </a:r>
          </a:p>
        </p:txBody>
      </p:sp>
      <p:grpSp>
        <p:nvGrpSpPr>
          <p:cNvPr id="282" name="Rectangle: Rounded Corners 3"/>
          <p:cNvGrpSpPr/>
          <p:nvPr/>
        </p:nvGrpSpPr>
        <p:grpSpPr>
          <a:xfrm>
            <a:off x="687976" y="33733"/>
            <a:ext cx="10816047" cy="1615441"/>
            <a:chOff x="0" y="0"/>
            <a:chExt cx="10816045" cy="1615439"/>
          </a:xfrm>
        </p:grpSpPr>
        <p:sp>
          <p:nvSpPr>
            <p:cNvPr id="280" name="Rounded Rectangle"/>
            <p:cNvSpPr/>
            <p:nvPr/>
          </p:nvSpPr>
          <p:spPr>
            <a:xfrm>
              <a:off x="0" y="232568"/>
              <a:ext cx="10816046" cy="1150304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1" name="LIA Protocol and Standardized Anesthesia"/>
            <p:cNvSpPr txBox="1"/>
            <p:nvPr/>
          </p:nvSpPr>
          <p:spPr>
            <a:xfrm>
              <a:off x="101873" y="-1"/>
              <a:ext cx="10612299" cy="161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LIA Protocol and Standardized Anesthesia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ontent Placeholder 2"/>
          <p:cNvSpPr txBox="1"/>
          <p:nvPr>
            <p:ph type="body" idx="1"/>
          </p:nvPr>
        </p:nvSpPr>
        <p:spPr>
          <a:xfrm>
            <a:off x="832514" y="1665027"/>
            <a:ext cx="10536072" cy="4657397"/>
          </a:xfrm>
          <a:prstGeom prst="rect">
            <a:avLst/>
          </a:prstGeom>
        </p:spPr>
        <p:txBody>
          <a:bodyPr/>
          <a:lstStyle/>
          <a:p>
            <a:pPr marL="0" indent="0" defTabSz="877823">
              <a:spcBef>
                <a:spcPts val="900"/>
              </a:spcBef>
              <a:buSzTx/>
              <a:buNone/>
              <a:defRPr b="1" sz="2688" u="sng">
                <a:solidFill>
                  <a:srgbClr val="00B05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Intraoperative</a:t>
            </a:r>
          </a:p>
          <a:p>
            <a:pPr marL="219455" indent="-219455" defTabSz="877823">
              <a:spcBef>
                <a:spcPts val="900"/>
              </a:spcBef>
              <a:defRPr b="1" sz="2688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Anesthesia comprised spinal anesthesia</a:t>
            </a:r>
            <a:r>
              <a:rPr>
                <a:solidFill>
                  <a:srgbClr val="000000"/>
                </a:solidFill>
              </a:rPr>
              <a:t> (12.5–15 mg of intrathecal bupivacaine and 15 mcg of fentanyl)</a:t>
            </a:r>
            <a:endParaRPr>
              <a:solidFill>
                <a:srgbClr val="000000"/>
              </a:solidFill>
            </a:endParaRPr>
          </a:p>
          <a:p>
            <a:pPr marL="219455" indent="-219455" defTabSz="877823">
              <a:spcBef>
                <a:spcPts val="900"/>
              </a:spcBef>
              <a:defRPr b="1" sz="2688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sedation</a:t>
            </a:r>
            <a:r>
              <a:rPr>
                <a:solidFill>
                  <a:srgbClr val="000000"/>
                </a:solidFill>
              </a:rPr>
              <a:t> (IV midazolam and propofol titrated to participant comfort)</a:t>
            </a:r>
            <a:endParaRPr>
              <a:solidFill>
                <a:srgbClr val="000000"/>
              </a:solidFill>
            </a:endParaRPr>
          </a:p>
          <a:p>
            <a:pPr marL="219455" indent="-219455" defTabSz="877823">
              <a:spcBef>
                <a:spcPts val="900"/>
              </a:spcBef>
              <a:defRPr b="1" sz="2688">
                <a:latin typeface="DilleniaUPC"/>
                <a:ea typeface="DilleniaUPC"/>
                <a:cs typeface="DilleniaUPC"/>
                <a:sym typeface="DilleniaUPC"/>
              </a:defRPr>
            </a:pPr>
            <a:r>
              <a:t>An anterior surgical approach was used, with no wound drains or urinary catheters (unless required for urinary incontinence) </a:t>
            </a:r>
          </a:p>
        </p:txBody>
      </p:sp>
      <p:grpSp>
        <p:nvGrpSpPr>
          <p:cNvPr id="287" name="Rectangle: Rounded Corners 3"/>
          <p:cNvGrpSpPr/>
          <p:nvPr/>
        </p:nvGrpSpPr>
        <p:grpSpPr>
          <a:xfrm>
            <a:off x="687976" y="33733"/>
            <a:ext cx="10816047" cy="1615441"/>
            <a:chOff x="0" y="0"/>
            <a:chExt cx="10816045" cy="1615439"/>
          </a:xfrm>
        </p:grpSpPr>
        <p:sp>
          <p:nvSpPr>
            <p:cNvPr id="285" name="Rounded Rectangle"/>
            <p:cNvSpPr/>
            <p:nvPr/>
          </p:nvSpPr>
          <p:spPr>
            <a:xfrm>
              <a:off x="0" y="232568"/>
              <a:ext cx="10816046" cy="1150304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6" name="LIA Protocol and Standardized Anesthesia"/>
            <p:cNvSpPr txBox="1"/>
            <p:nvPr/>
          </p:nvSpPr>
          <p:spPr>
            <a:xfrm>
              <a:off x="101873" y="-1"/>
              <a:ext cx="10612299" cy="161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LIA Protocol and Standardized Anesthesia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ontent Placeholder 2"/>
          <p:cNvSpPr txBox="1"/>
          <p:nvPr>
            <p:ph type="body" idx="1"/>
          </p:nvPr>
        </p:nvSpPr>
        <p:spPr>
          <a:xfrm>
            <a:off x="832514" y="1665027"/>
            <a:ext cx="10536072" cy="465739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2800" u="sng">
                <a:solidFill>
                  <a:srgbClr val="00B05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Intraoperative</a:t>
            </a:r>
          </a:p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paracetamol 1 gm IV </a:t>
            </a:r>
          </a:p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parecoxib 40 mg IV</a:t>
            </a:r>
          </a:p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Dexamethasone 4 mg IV</a:t>
            </a:r>
          </a:p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Ondansetron 8 mg IV</a:t>
            </a:r>
          </a:p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tranexamic acid 1 gm IV</a:t>
            </a:r>
          </a:p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cefazolin 2 gm IV </a:t>
            </a:r>
          </a:p>
        </p:txBody>
      </p:sp>
      <p:grpSp>
        <p:nvGrpSpPr>
          <p:cNvPr id="292" name="Rectangle: Rounded Corners 3"/>
          <p:cNvGrpSpPr/>
          <p:nvPr/>
        </p:nvGrpSpPr>
        <p:grpSpPr>
          <a:xfrm>
            <a:off x="687976" y="33733"/>
            <a:ext cx="10816047" cy="1615441"/>
            <a:chOff x="0" y="0"/>
            <a:chExt cx="10816045" cy="1615439"/>
          </a:xfrm>
        </p:grpSpPr>
        <p:sp>
          <p:nvSpPr>
            <p:cNvPr id="290" name="Rounded Rectangle"/>
            <p:cNvSpPr/>
            <p:nvPr/>
          </p:nvSpPr>
          <p:spPr>
            <a:xfrm>
              <a:off x="0" y="232568"/>
              <a:ext cx="10816046" cy="1150304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1" name="LIA Protocol and Standardized Anesthesia"/>
            <p:cNvSpPr txBox="1"/>
            <p:nvPr/>
          </p:nvSpPr>
          <p:spPr>
            <a:xfrm>
              <a:off x="101873" y="-1"/>
              <a:ext cx="10612299" cy="161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LIA Protocol and Standardized Anesthesia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ontent Placeholder 2"/>
          <p:cNvSpPr txBox="1"/>
          <p:nvPr>
            <p:ph type="body" idx="1"/>
          </p:nvPr>
        </p:nvSpPr>
        <p:spPr>
          <a:xfrm>
            <a:off x="832514" y="1665027"/>
            <a:ext cx="10536072" cy="4657397"/>
          </a:xfrm>
          <a:prstGeom prst="rect">
            <a:avLst/>
          </a:prstGeom>
        </p:spPr>
        <p:txBody>
          <a:bodyPr/>
          <a:lstStyle/>
          <a:p>
            <a:pPr marL="0" indent="0" defTabSz="822959">
              <a:spcBef>
                <a:spcPts val="900"/>
              </a:spcBef>
              <a:buSzTx/>
              <a:buNone/>
              <a:defRPr b="1" sz="2520" u="sng">
                <a:solidFill>
                  <a:srgbClr val="00B05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At PACU</a:t>
            </a:r>
          </a:p>
          <a:p>
            <a:pPr marL="205739" indent="-205739" defTabSz="822959">
              <a:spcBef>
                <a:spcPts val="900"/>
              </a:spcBef>
              <a:defRPr b="1" sz="252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 Immediate-release oxycodone 10 mg orally</a:t>
            </a:r>
          </a:p>
          <a:p>
            <a:pPr marL="0" indent="0" defTabSz="822959">
              <a:spcBef>
                <a:spcPts val="900"/>
              </a:spcBef>
              <a:buSzTx/>
              <a:buNone/>
              <a:defRPr b="1" sz="2520" u="sng">
                <a:solidFill>
                  <a:srgbClr val="00B05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Post operative </a:t>
            </a:r>
          </a:p>
          <a:p>
            <a:pPr marL="205739" indent="-205739" defTabSz="822959">
              <a:spcBef>
                <a:spcPts val="900"/>
              </a:spcBef>
              <a:defRPr b="1" sz="252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Ondansetron 8 mg IV antiemetic prophylaxis given every 8 hours for 24 hours</a:t>
            </a:r>
          </a:p>
          <a:p>
            <a:pPr marL="205739" indent="-205739" defTabSz="822959">
              <a:spcBef>
                <a:spcPts val="900"/>
              </a:spcBef>
              <a:defRPr b="1" sz="252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IV antibiotic prophylaxis for 48 hours  </a:t>
            </a:r>
          </a:p>
          <a:p>
            <a:pPr marL="205739" indent="-205739" defTabSz="822959">
              <a:spcBef>
                <a:spcPts val="900"/>
              </a:spcBef>
              <a:defRPr b="1" sz="252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daily thromboprophylaxis with low molecular weight heparin(enoxaparin) for 4 weeks postoperatively</a:t>
            </a:r>
          </a:p>
        </p:txBody>
      </p:sp>
      <p:grpSp>
        <p:nvGrpSpPr>
          <p:cNvPr id="297" name="Rectangle: Rounded Corners 3"/>
          <p:cNvGrpSpPr/>
          <p:nvPr/>
        </p:nvGrpSpPr>
        <p:grpSpPr>
          <a:xfrm>
            <a:off x="687976" y="33733"/>
            <a:ext cx="10816047" cy="1615441"/>
            <a:chOff x="0" y="0"/>
            <a:chExt cx="10816045" cy="1615439"/>
          </a:xfrm>
        </p:grpSpPr>
        <p:sp>
          <p:nvSpPr>
            <p:cNvPr id="295" name="Rounded Rectangle"/>
            <p:cNvSpPr/>
            <p:nvPr/>
          </p:nvSpPr>
          <p:spPr>
            <a:xfrm>
              <a:off x="0" y="232568"/>
              <a:ext cx="10816046" cy="1150304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6" name="LIA Protocol and Standardized Anesthesia"/>
            <p:cNvSpPr txBox="1"/>
            <p:nvPr/>
          </p:nvSpPr>
          <p:spPr>
            <a:xfrm>
              <a:off x="101873" y="-1"/>
              <a:ext cx="10612299" cy="161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LIA Protocol and Standardized Anesthesia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ontent Placeholder 2"/>
          <p:cNvSpPr txBox="1"/>
          <p:nvPr>
            <p:ph type="body" idx="1"/>
          </p:nvPr>
        </p:nvSpPr>
        <p:spPr>
          <a:xfrm>
            <a:off x="832514" y="1665027"/>
            <a:ext cx="10536072" cy="465739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2800" u="sng">
                <a:solidFill>
                  <a:srgbClr val="00B05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Post operative </a:t>
            </a:r>
          </a:p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IV fluid was ceased the day after surgery if oral fluid intake had commenced and the patient was hemodynamically stable </a:t>
            </a:r>
          </a:p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A standardized mobilization plan and discharge criteria </a:t>
            </a:r>
          </a:p>
        </p:txBody>
      </p:sp>
      <p:grpSp>
        <p:nvGrpSpPr>
          <p:cNvPr id="302" name="Rectangle: Rounded Corners 3"/>
          <p:cNvGrpSpPr/>
          <p:nvPr/>
        </p:nvGrpSpPr>
        <p:grpSpPr>
          <a:xfrm>
            <a:off x="687976" y="33733"/>
            <a:ext cx="10816047" cy="1615441"/>
            <a:chOff x="0" y="0"/>
            <a:chExt cx="10816045" cy="1615439"/>
          </a:xfrm>
        </p:grpSpPr>
        <p:sp>
          <p:nvSpPr>
            <p:cNvPr id="300" name="Rounded Rectangle"/>
            <p:cNvSpPr/>
            <p:nvPr/>
          </p:nvSpPr>
          <p:spPr>
            <a:xfrm>
              <a:off x="0" y="232568"/>
              <a:ext cx="10816046" cy="1150304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1" name="LIA Protocol and Standardized Anesthesia"/>
            <p:cNvSpPr txBox="1"/>
            <p:nvPr/>
          </p:nvSpPr>
          <p:spPr>
            <a:xfrm>
              <a:off x="101873" y="-1"/>
              <a:ext cx="10612299" cy="161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LIA Protocol and Standardized Anesthesia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: Rounded Corners 1"/>
          <p:cNvSpPr/>
          <p:nvPr/>
        </p:nvSpPr>
        <p:spPr>
          <a:xfrm>
            <a:off x="728869" y="1046922"/>
            <a:ext cx="10760766" cy="4863549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2700">
            <a:miter lim="400000"/>
          </a:ln>
          <a:effectLst>
            <a:outerShdw sx="100000" sy="100000" kx="0" ky="0" algn="b" rotWithShape="0" blurRad="190500" dist="228600" dir="2700000">
              <a:srgbClr val="000000">
                <a:alpha val="3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9" name="Content Placeholder 2"/>
          <p:cNvSpPr txBox="1"/>
          <p:nvPr>
            <p:ph type="body" idx="1"/>
          </p:nvPr>
        </p:nvSpPr>
        <p:spPr>
          <a:xfrm>
            <a:off x="1179443" y="1058091"/>
            <a:ext cx="9952385" cy="4733110"/>
          </a:xfrm>
          <a:prstGeom prst="rect">
            <a:avLst/>
          </a:prstGeom>
        </p:spPr>
        <p:txBody>
          <a:bodyPr/>
          <a:lstStyle/>
          <a:p>
            <a:pPr marL="0" indent="0" algn="ctr" defTabSz="768095">
              <a:lnSpc>
                <a:spcPct val="108000"/>
              </a:lnSpc>
              <a:spcBef>
                <a:spcPts val="800"/>
              </a:spcBef>
              <a:buSzTx/>
              <a:buNone/>
              <a:defRPr sz="3024">
                <a:solidFill>
                  <a:schemeClr val="accent5"/>
                </a:solidFill>
              </a:defRPr>
            </a:pPr>
          </a:p>
          <a:p>
            <a:pPr marL="192023" indent="-192023" algn="ctr" defTabSz="768095">
              <a:lnSpc>
                <a:spcPct val="108000"/>
              </a:lnSpc>
              <a:spcBef>
                <a:spcPts val="800"/>
              </a:spcBef>
              <a:buSzTx/>
              <a:buNone/>
              <a:defRPr b="1" sz="3024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Impact of Local Infiltration Analgesia on the Quality</a:t>
            </a:r>
            <a:endParaRPr sz="1428"/>
          </a:p>
          <a:p>
            <a:pPr marL="192023" indent="-192023" algn="ctr" defTabSz="768095">
              <a:lnSpc>
                <a:spcPct val="108000"/>
              </a:lnSpc>
              <a:spcBef>
                <a:spcPts val="800"/>
              </a:spcBef>
              <a:buSzTx/>
              <a:buNone/>
              <a:defRPr b="1" sz="3024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of Recovery After Anterior Total Hip Arthroplasty</a:t>
            </a:r>
            <a:endParaRPr sz="3275"/>
          </a:p>
          <a:p>
            <a:pPr marL="192023" indent="-192023" algn="ctr" defTabSz="768095">
              <a:lnSpc>
                <a:spcPct val="108000"/>
              </a:lnSpc>
              <a:spcBef>
                <a:spcPts val="800"/>
              </a:spcBef>
              <a:buSzTx/>
              <a:buNone/>
              <a:defRPr b="1" sz="2772">
                <a:solidFill>
                  <a:srgbClr val="00206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:</a:t>
            </a:r>
            <a:r>
              <a:t> </a:t>
            </a:r>
            <a:r>
              <a:rPr sz="2100"/>
              <a:t>A Randomized, Triple-Blind, Placebo-Controlled Trial</a:t>
            </a:r>
            <a:endParaRPr sz="2940"/>
          </a:p>
          <a:p>
            <a:pPr marL="192023" indent="-192023" algn="ctr" defTabSz="768095">
              <a:lnSpc>
                <a:spcPct val="108000"/>
              </a:lnSpc>
              <a:spcBef>
                <a:spcPts val="800"/>
              </a:spcBef>
              <a:buSzTx/>
              <a:buNone/>
              <a:defRPr sz="1428">
                <a:latin typeface="DilleniaUPC"/>
                <a:ea typeface="DilleniaUPC"/>
                <a:cs typeface="DilleniaUPC"/>
                <a:sym typeface="DilleniaUPC"/>
              </a:defRPr>
            </a:pPr>
            <a:r>
              <a:t>Nicole L.Tan, MBBS, FANZCA, MClinRes,*† Robert Gotmaker, MBBS, FANZCA, MBiostat,‡</a:t>
            </a:r>
          </a:p>
          <a:p>
            <a:pPr marL="192023" indent="-192023" algn="ctr" defTabSz="768095">
              <a:lnSpc>
                <a:spcPct val="108000"/>
              </a:lnSpc>
              <a:spcBef>
                <a:spcPts val="800"/>
              </a:spcBef>
              <a:buSzTx/>
              <a:buNone/>
              <a:defRPr sz="1428">
                <a:latin typeface="DilleniaUPC"/>
                <a:ea typeface="DilleniaUPC"/>
                <a:cs typeface="DilleniaUPC"/>
                <a:sym typeface="DilleniaUPC"/>
              </a:defRPr>
            </a:pPr>
            <a:r>
              <a:t>and Michael J. Barrington, MBBS, FANZCA, PhD‡§</a:t>
            </a:r>
            <a:endParaRPr sz="1764"/>
          </a:p>
          <a:p>
            <a:pPr marL="192023" indent="-192023" algn="r" defTabSz="768095">
              <a:lnSpc>
                <a:spcPct val="108000"/>
              </a:lnSpc>
              <a:spcBef>
                <a:spcPts val="800"/>
              </a:spcBef>
              <a:buSzTx/>
              <a:buNone/>
              <a:defRPr b="1" sz="1092">
                <a:solidFill>
                  <a:srgbClr val="00B05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December 2019 • Volume 129 • Number 6</a:t>
            </a:r>
            <a:endParaRPr sz="1344"/>
          </a:p>
          <a:p>
            <a:pPr marL="192023" indent="-192023" algn="r" defTabSz="768095">
              <a:lnSpc>
                <a:spcPct val="108000"/>
              </a:lnSpc>
              <a:spcBef>
                <a:spcPts val="800"/>
              </a:spcBef>
              <a:buSzTx/>
              <a:buNone/>
              <a:defRPr b="1" sz="1092">
                <a:solidFill>
                  <a:srgbClr val="00B05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www.anesthesia-analgesia.org</a:t>
            </a:r>
          </a:p>
        </p:txBody>
      </p:sp>
      <p:pic>
        <p:nvPicPr>
          <p:cNvPr id="18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0672" y="2979372"/>
            <a:ext cx="5772902" cy="32472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ontent Placeholder 2"/>
          <p:cNvSpPr txBox="1"/>
          <p:nvPr>
            <p:ph type="body" idx="1"/>
          </p:nvPr>
        </p:nvSpPr>
        <p:spPr>
          <a:xfrm>
            <a:off x="832514" y="1665027"/>
            <a:ext cx="10536072" cy="465739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2800" u="sng">
                <a:solidFill>
                  <a:srgbClr val="00B05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Post operative </a:t>
            </a:r>
          </a:p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paracetamol (modified-release) 1330 mg oral every 8 hours</a:t>
            </a:r>
          </a:p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meloxicam 15 mg daily</a:t>
            </a:r>
          </a:p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oxycodone/naloxone </a:t>
            </a:r>
            <a:r>
              <a:t>(</a:t>
            </a:r>
            <a:r>
              <a:t>10/5 mg</a:t>
            </a:r>
            <a:r>
              <a:t>)</a:t>
            </a:r>
            <a:r>
              <a:t> (modified release) every 12 hours (reduced to 5/2.5 mg if patient weighed &lt;50 kg, or increased to 20/10 mg if the patient weighed &gt;85 kg) </a:t>
            </a:r>
          </a:p>
        </p:txBody>
      </p:sp>
      <p:grpSp>
        <p:nvGrpSpPr>
          <p:cNvPr id="307" name="Rectangle: Rounded Corners 3"/>
          <p:cNvGrpSpPr/>
          <p:nvPr/>
        </p:nvGrpSpPr>
        <p:grpSpPr>
          <a:xfrm>
            <a:off x="687976" y="33733"/>
            <a:ext cx="10816047" cy="1615441"/>
            <a:chOff x="0" y="0"/>
            <a:chExt cx="10816045" cy="1615439"/>
          </a:xfrm>
        </p:grpSpPr>
        <p:sp>
          <p:nvSpPr>
            <p:cNvPr id="305" name="Rounded Rectangle"/>
            <p:cNvSpPr/>
            <p:nvPr/>
          </p:nvSpPr>
          <p:spPr>
            <a:xfrm>
              <a:off x="0" y="232568"/>
              <a:ext cx="10816046" cy="1150304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6" name="LIA Protocol and Standardized Anesthesia"/>
            <p:cNvSpPr txBox="1"/>
            <p:nvPr/>
          </p:nvSpPr>
          <p:spPr>
            <a:xfrm>
              <a:off x="101873" y="-1"/>
              <a:ext cx="10612299" cy="161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LIA Protocol and Standardized Anesthesia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ontent Placeholder 2"/>
          <p:cNvSpPr txBox="1"/>
          <p:nvPr>
            <p:ph type="body" idx="1"/>
          </p:nvPr>
        </p:nvSpPr>
        <p:spPr>
          <a:xfrm>
            <a:off x="832514" y="1665027"/>
            <a:ext cx="10536072" cy="465739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2800" u="sng">
                <a:solidFill>
                  <a:srgbClr val="00B05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Post operative </a:t>
            </a:r>
          </a:p>
          <a:p>
            <a:pPr>
              <a:defRPr b="1" sz="2800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Immediate-release oxycodone (5–10 mg) </a:t>
            </a:r>
            <a:r>
              <a:rPr>
                <a:solidFill>
                  <a:srgbClr val="000000"/>
                </a:solidFill>
              </a:rPr>
              <a:t>was administered </a:t>
            </a:r>
            <a:r>
              <a:t>every 4 hours </a:t>
            </a:r>
            <a:r>
              <a:rPr>
                <a:solidFill>
                  <a:srgbClr val="000000"/>
                </a:solidFill>
              </a:rPr>
              <a:t>if the pain </a:t>
            </a:r>
            <a:r>
              <a:t>NRS &gt;2</a:t>
            </a:r>
          </a:p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Patients with </a:t>
            </a:r>
            <a:r>
              <a:rPr>
                <a:solidFill>
                  <a:srgbClr val="C00000"/>
                </a:solidFill>
              </a:rPr>
              <a:t>pain NRS &gt;7 </a:t>
            </a:r>
            <a:r>
              <a:t>were administered </a:t>
            </a:r>
            <a:r>
              <a:rPr>
                <a:solidFill>
                  <a:srgbClr val="C00000"/>
                </a:solidFill>
              </a:rPr>
              <a:t>25-mcg boluses of fentanyl </a:t>
            </a:r>
            <a:r>
              <a:t>via IV patient-controlled analgesia</a:t>
            </a:r>
          </a:p>
        </p:txBody>
      </p:sp>
      <p:grpSp>
        <p:nvGrpSpPr>
          <p:cNvPr id="312" name="Rectangle: Rounded Corners 3"/>
          <p:cNvGrpSpPr/>
          <p:nvPr/>
        </p:nvGrpSpPr>
        <p:grpSpPr>
          <a:xfrm>
            <a:off x="687976" y="33733"/>
            <a:ext cx="10816047" cy="1615441"/>
            <a:chOff x="0" y="0"/>
            <a:chExt cx="10816045" cy="1615439"/>
          </a:xfrm>
        </p:grpSpPr>
        <p:sp>
          <p:nvSpPr>
            <p:cNvPr id="310" name="Rounded Rectangle"/>
            <p:cNvSpPr/>
            <p:nvPr/>
          </p:nvSpPr>
          <p:spPr>
            <a:xfrm>
              <a:off x="0" y="232568"/>
              <a:ext cx="10816046" cy="1150304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1" name="LIA Protocol and Standardized Anesthesia"/>
            <p:cNvSpPr txBox="1"/>
            <p:nvPr/>
          </p:nvSpPr>
          <p:spPr>
            <a:xfrm>
              <a:off x="101873" y="-1"/>
              <a:ext cx="10612299" cy="161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LIA Protocol and Standardized Anesthesia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ontent Placeholder 2"/>
          <p:cNvSpPr txBox="1"/>
          <p:nvPr>
            <p:ph type="body" idx="1"/>
          </p:nvPr>
        </p:nvSpPr>
        <p:spPr>
          <a:xfrm>
            <a:off x="832514" y="1665027"/>
            <a:ext cx="10536072" cy="4657397"/>
          </a:xfrm>
          <a:prstGeom prst="rect">
            <a:avLst/>
          </a:prstGeom>
        </p:spPr>
        <p:txBody>
          <a:bodyPr/>
          <a:lstStyle/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The </a:t>
            </a:r>
            <a:r>
              <a:rPr>
                <a:solidFill>
                  <a:srgbClr val="00B050"/>
                </a:solidFill>
              </a:rPr>
              <a:t>primary outcome </a:t>
            </a:r>
            <a:r>
              <a:t>measure was </a:t>
            </a:r>
            <a:r>
              <a:rPr>
                <a:solidFill>
                  <a:srgbClr val="C00000"/>
                </a:solidFill>
              </a:rPr>
              <a:t>QoR-15 score </a:t>
            </a:r>
            <a:r>
              <a:t>on postoperative day </a:t>
            </a:r>
            <a:r>
              <a:rPr>
                <a:solidFill>
                  <a:srgbClr val="C00000"/>
                </a:solidFill>
              </a:rPr>
              <a:t>(POD) 1 </a:t>
            </a:r>
            <a:r>
              <a:t>as close to </a:t>
            </a:r>
            <a:r>
              <a:rPr>
                <a:solidFill>
                  <a:srgbClr val="C00000"/>
                </a:solidFill>
              </a:rPr>
              <a:t>24 hours </a:t>
            </a:r>
            <a:r>
              <a:t>postoperatively as feasible, with </a:t>
            </a:r>
            <a:r>
              <a:rPr>
                <a:solidFill>
                  <a:srgbClr val="C00000"/>
                </a:solidFill>
              </a:rPr>
              <a:t>a range of 20–26 hours </a:t>
            </a:r>
            <a:endParaRPr>
              <a:solidFill>
                <a:srgbClr val="C00000"/>
              </a:solidFill>
            </a:endParaRPr>
          </a:p>
          <a:p>
            <a:pPr marL="0" indent="0">
              <a:buSzTx/>
              <a:buNone/>
              <a:defRPr b="1" sz="2800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</a:p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QoR-15 is a valid, reliable, and responsive multidimensional patient-reported quality of recovery scale</a:t>
            </a:r>
          </a:p>
        </p:txBody>
      </p:sp>
      <p:grpSp>
        <p:nvGrpSpPr>
          <p:cNvPr id="317" name="Rectangle: Rounded Corners 3"/>
          <p:cNvGrpSpPr/>
          <p:nvPr/>
        </p:nvGrpSpPr>
        <p:grpSpPr>
          <a:xfrm>
            <a:off x="2950223" y="253238"/>
            <a:ext cx="6300653" cy="1150305"/>
            <a:chOff x="0" y="0"/>
            <a:chExt cx="6300651" cy="1150303"/>
          </a:xfrm>
        </p:grpSpPr>
        <p:sp>
          <p:nvSpPr>
            <p:cNvPr id="315" name="Rounded Rectangle"/>
            <p:cNvSpPr/>
            <p:nvPr/>
          </p:nvSpPr>
          <p:spPr>
            <a:xfrm>
              <a:off x="0" y="0"/>
              <a:ext cx="6300652" cy="1150304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6" name="Outcome Measures"/>
            <p:cNvSpPr txBox="1"/>
            <p:nvPr/>
          </p:nvSpPr>
          <p:spPr>
            <a:xfrm>
              <a:off x="101873" y="148431"/>
              <a:ext cx="6096906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Outcome Measures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ontent Placeholder 2"/>
          <p:cNvSpPr txBox="1"/>
          <p:nvPr>
            <p:ph type="body" idx="1"/>
          </p:nvPr>
        </p:nvSpPr>
        <p:spPr>
          <a:xfrm>
            <a:off x="832514" y="1665027"/>
            <a:ext cx="10536072" cy="4657397"/>
          </a:xfrm>
          <a:prstGeom prst="rect">
            <a:avLst/>
          </a:prstGeom>
        </p:spPr>
        <p:txBody>
          <a:bodyPr/>
          <a:lstStyle/>
          <a:p>
            <a:pPr marL="217170" indent="-217170" defTabSz="868680">
              <a:spcBef>
                <a:spcPts val="900"/>
              </a:spcBef>
              <a:defRPr b="1" sz="2660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QoR-15 Scores</a:t>
            </a:r>
            <a:r>
              <a:rPr>
                <a:solidFill>
                  <a:srgbClr val="000000"/>
                </a:solidFill>
              </a:rPr>
              <a:t> from </a:t>
            </a:r>
            <a:r>
              <a:t>15 items </a:t>
            </a:r>
            <a:r>
              <a:rPr>
                <a:solidFill>
                  <a:srgbClr val="000000"/>
                </a:solidFill>
              </a:rPr>
              <a:t>that </a:t>
            </a:r>
            <a:r>
              <a:t>assess</a:t>
            </a:r>
            <a:r>
              <a:rPr>
                <a:solidFill>
                  <a:srgbClr val="000000"/>
                </a:solidFill>
              </a:rPr>
              <a:t> the domains of pain, physical comfort, physical independence, emotions, and psychological support </a:t>
            </a:r>
          </a:p>
          <a:p>
            <a:pPr marL="217170" indent="-217170" defTabSz="868680">
              <a:spcBef>
                <a:spcPts val="900"/>
              </a:spcBef>
              <a:defRPr b="1" sz="266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score </a:t>
            </a:r>
            <a:r>
              <a:rPr>
                <a:solidFill>
                  <a:srgbClr val="C00000"/>
                </a:solidFill>
              </a:rPr>
              <a:t>ranges from 0 </a:t>
            </a:r>
            <a:r>
              <a:t>(extremely poor recovery) </a:t>
            </a:r>
            <a:r>
              <a:rPr>
                <a:solidFill>
                  <a:srgbClr val="C00000"/>
                </a:solidFill>
              </a:rPr>
              <a:t>to 150 </a:t>
            </a:r>
            <a:r>
              <a:t>(excellent recovery)</a:t>
            </a:r>
          </a:p>
          <a:p>
            <a:pPr marL="217170" indent="-217170" defTabSz="868680">
              <a:spcBef>
                <a:spcPts val="900"/>
              </a:spcBef>
              <a:defRPr b="1" sz="266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QoR-15 scores </a:t>
            </a:r>
            <a:r>
              <a:rPr>
                <a:solidFill>
                  <a:srgbClr val="C00000"/>
                </a:solidFill>
              </a:rPr>
              <a:t>extensive psychometric testing</a:t>
            </a:r>
            <a:endParaRPr>
              <a:solidFill>
                <a:srgbClr val="C00000"/>
              </a:solidFill>
            </a:endParaRPr>
          </a:p>
          <a:p>
            <a:pPr marL="217170" indent="-217170" defTabSz="868680">
              <a:spcBef>
                <a:spcPts val="900"/>
              </a:spcBef>
              <a:defRPr b="1" sz="266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Recommended for use in trials </a:t>
            </a:r>
            <a:r>
              <a:rPr>
                <a:solidFill>
                  <a:srgbClr val="C00000"/>
                </a:solidFill>
              </a:rPr>
              <a:t>assessing postoperative patient comfort</a:t>
            </a:r>
          </a:p>
        </p:txBody>
      </p:sp>
      <p:grpSp>
        <p:nvGrpSpPr>
          <p:cNvPr id="322" name="Rectangle: Rounded Corners 3"/>
          <p:cNvGrpSpPr/>
          <p:nvPr/>
        </p:nvGrpSpPr>
        <p:grpSpPr>
          <a:xfrm>
            <a:off x="2950223" y="253238"/>
            <a:ext cx="6300653" cy="1150305"/>
            <a:chOff x="0" y="0"/>
            <a:chExt cx="6300651" cy="1150303"/>
          </a:xfrm>
        </p:grpSpPr>
        <p:sp>
          <p:nvSpPr>
            <p:cNvPr id="320" name="Rounded Rectangle"/>
            <p:cNvSpPr/>
            <p:nvPr/>
          </p:nvSpPr>
          <p:spPr>
            <a:xfrm>
              <a:off x="0" y="0"/>
              <a:ext cx="6300652" cy="1150304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1" name="Outcome Measures"/>
            <p:cNvSpPr txBox="1"/>
            <p:nvPr/>
          </p:nvSpPr>
          <p:spPr>
            <a:xfrm>
              <a:off x="101873" y="148431"/>
              <a:ext cx="6096906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Outcome Measures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ontent Placeholder 2"/>
          <p:cNvSpPr txBox="1"/>
          <p:nvPr>
            <p:ph type="body" idx="1"/>
          </p:nvPr>
        </p:nvSpPr>
        <p:spPr>
          <a:xfrm>
            <a:off x="832514" y="1665027"/>
            <a:ext cx="10536072" cy="4657397"/>
          </a:xfrm>
          <a:prstGeom prst="rect">
            <a:avLst/>
          </a:prstGeom>
        </p:spPr>
        <p:txBody>
          <a:bodyPr/>
          <a:lstStyle/>
          <a:p>
            <a:pPr marL="208026" indent="-208026" defTabSz="832104">
              <a:spcBef>
                <a:spcPts val="900"/>
              </a:spcBef>
              <a:defRPr b="1" sz="2548">
                <a:solidFill>
                  <a:srgbClr val="00B05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Secondary outcomes </a:t>
            </a:r>
            <a:r>
              <a:rPr>
                <a:solidFill>
                  <a:srgbClr val="000000"/>
                </a:solidFill>
              </a:rPr>
              <a:t>were pain</a:t>
            </a:r>
            <a:endParaRPr>
              <a:solidFill>
                <a:srgbClr val="000000"/>
              </a:solidFill>
            </a:endParaRPr>
          </a:p>
          <a:p>
            <a:pPr marL="0" indent="0" defTabSz="832104">
              <a:spcBef>
                <a:spcPts val="900"/>
              </a:spcBef>
              <a:buSzTx/>
              <a:buNone/>
              <a:defRPr b="1" sz="2548">
                <a:latin typeface="DilleniaUPC"/>
                <a:ea typeface="DilleniaUPC"/>
                <a:cs typeface="DilleniaUPC"/>
                <a:sym typeface="DilleniaUPC"/>
              </a:defRPr>
            </a:pPr>
            <a:r>
              <a:t>     1. </a:t>
            </a:r>
            <a:r>
              <a:rPr>
                <a:solidFill>
                  <a:srgbClr val="C00000"/>
                </a:solidFill>
              </a:rPr>
              <a:t>pain NRS</a:t>
            </a:r>
            <a:r>
              <a:t> (0: no pain, 10: worst imaginable) </a:t>
            </a:r>
            <a:r>
              <a:rPr>
                <a:solidFill>
                  <a:srgbClr val="C00000"/>
                </a:solidFill>
              </a:rPr>
              <a:t>at rest and on movement </a:t>
            </a:r>
            <a:r>
              <a:t>in the past 24 hours on </a:t>
            </a:r>
            <a:r>
              <a:rPr>
                <a:solidFill>
                  <a:srgbClr val="C00000"/>
                </a:solidFill>
              </a:rPr>
              <a:t>POD 1</a:t>
            </a:r>
            <a:endParaRPr>
              <a:solidFill>
                <a:srgbClr val="C00000"/>
              </a:solidFill>
            </a:endParaRPr>
          </a:p>
          <a:p>
            <a:pPr marL="0" indent="0" defTabSz="832104">
              <a:spcBef>
                <a:spcPts val="900"/>
              </a:spcBef>
              <a:buSzTx/>
              <a:buNone/>
              <a:defRPr b="1" sz="2548">
                <a:latin typeface="DilleniaUPC"/>
                <a:ea typeface="DilleniaUPC"/>
                <a:cs typeface="DilleniaUPC"/>
                <a:sym typeface="DilleniaUPC"/>
              </a:defRPr>
            </a:pPr>
            <a:r>
              <a:t>     2. </a:t>
            </a:r>
            <a:r>
              <a:rPr>
                <a:solidFill>
                  <a:srgbClr val="C00000"/>
                </a:solidFill>
              </a:rPr>
              <a:t>Brief Pain Inventory </a:t>
            </a:r>
            <a:r>
              <a:t>(BPI severity and interference components; 0–10, 0: no pain or interference, 10: worst imaginable pain or interference) </a:t>
            </a:r>
            <a:r>
              <a:rPr>
                <a:solidFill>
                  <a:srgbClr val="C00000"/>
                </a:solidFill>
              </a:rPr>
              <a:t>on POD 90</a:t>
            </a:r>
            <a:endParaRPr>
              <a:solidFill>
                <a:srgbClr val="C00000"/>
              </a:solidFill>
            </a:endParaRPr>
          </a:p>
          <a:p>
            <a:pPr marL="0" indent="0" defTabSz="832104">
              <a:spcBef>
                <a:spcPts val="900"/>
              </a:spcBef>
              <a:buSzTx/>
              <a:buNone/>
              <a:defRPr b="1" sz="2548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    </a:t>
            </a:r>
            <a:r>
              <a:rPr>
                <a:solidFill>
                  <a:srgbClr val="000000"/>
                </a:solidFill>
              </a:rPr>
              <a:t> 3. </a:t>
            </a:r>
            <a:r>
              <a:t>Opioid consumption </a:t>
            </a:r>
            <a:r>
              <a:rPr>
                <a:solidFill>
                  <a:srgbClr val="000000"/>
                </a:solidFill>
              </a:rPr>
              <a:t>was measured by </a:t>
            </a:r>
            <a:r>
              <a:t>total oral morphine equivalent </a:t>
            </a:r>
            <a:r>
              <a:rPr>
                <a:solidFill>
                  <a:srgbClr val="000000"/>
                </a:solidFill>
              </a:rPr>
              <a:t>(OME, mg/d; total dose of opioid medication in the past 24 hours) </a:t>
            </a:r>
            <a:r>
              <a:t>on PODs 1 and 2 </a:t>
            </a:r>
          </a:p>
        </p:txBody>
      </p:sp>
      <p:grpSp>
        <p:nvGrpSpPr>
          <p:cNvPr id="327" name="Rectangle: Rounded Corners 3"/>
          <p:cNvGrpSpPr/>
          <p:nvPr/>
        </p:nvGrpSpPr>
        <p:grpSpPr>
          <a:xfrm>
            <a:off x="2950223" y="253238"/>
            <a:ext cx="6300653" cy="1150305"/>
            <a:chOff x="0" y="0"/>
            <a:chExt cx="6300651" cy="1150303"/>
          </a:xfrm>
        </p:grpSpPr>
        <p:sp>
          <p:nvSpPr>
            <p:cNvPr id="325" name="Rounded Rectangle"/>
            <p:cNvSpPr/>
            <p:nvPr/>
          </p:nvSpPr>
          <p:spPr>
            <a:xfrm>
              <a:off x="0" y="0"/>
              <a:ext cx="6300652" cy="1150304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6" name="Outcome Measures"/>
            <p:cNvSpPr txBox="1"/>
            <p:nvPr/>
          </p:nvSpPr>
          <p:spPr>
            <a:xfrm>
              <a:off x="101873" y="148431"/>
              <a:ext cx="6096906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Outcome Measures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ontent Placeholder 2"/>
          <p:cNvSpPr txBox="1"/>
          <p:nvPr>
            <p:ph type="body" idx="1"/>
          </p:nvPr>
        </p:nvSpPr>
        <p:spPr>
          <a:xfrm>
            <a:off x="832514" y="1665027"/>
            <a:ext cx="10536072" cy="4657397"/>
          </a:xfrm>
          <a:prstGeom prst="rect">
            <a:avLst/>
          </a:prstGeom>
        </p:spPr>
        <p:txBody>
          <a:bodyPr/>
          <a:lstStyle/>
          <a:p>
            <a:pPr>
              <a:defRPr b="1" sz="2800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BPI</a:t>
            </a:r>
            <a:r>
              <a:rPr>
                <a:solidFill>
                  <a:srgbClr val="000000"/>
                </a:solidFill>
              </a:rPr>
              <a:t> is a patient-reported measure that </a:t>
            </a:r>
            <a:r>
              <a:t>assesses pain and its interference with physical and emotional functioning</a:t>
            </a:r>
          </a:p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recommended for use in trials assessing chronic pain</a:t>
            </a:r>
          </a:p>
        </p:txBody>
      </p:sp>
      <p:grpSp>
        <p:nvGrpSpPr>
          <p:cNvPr id="332" name="Rectangle: Rounded Corners 3"/>
          <p:cNvGrpSpPr/>
          <p:nvPr/>
        </p:nvGrpSpPr>
        <p:grpSpPr>
          <a:xfrm>
            <a:off x="2950223" y="253238"/>
            <a:ext cx="6300653" cy="1150305"/>
            <a:chOff x="0" y="0"/>
            <a:chExt cx="6300651" cy="1150303"/>
          </a:xfrm>
        </p:grpSpPr>
        <p:sp>
          <p:nvSpPr>
            <p:cNvPr id="330" name="Rounded Rectangle"/>
            <p:cNvSpPr/>
            <p:nvPr/>
          </p:nvSpPr>
          <p:spPr>
            <a:xfrm>
              <a:off x="0" y="0"/>
              <a:ext cx="6300652" cy="1150304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1" name="Outcome Measures"/>
            <p:cNvSpPr txBox="1"/>
            <p:nvPr/>
          </p:nvSpPr>
          <p:spPr>
            <a:xfrm>
              <a:off x="101873" y="148431"/>
              <a:ext cx="6096906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Outcome Measures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ontent Placeholder 2"/>
          <p:cNvSpPr txBox="1"/>
          <p:nvPr>
            <p:ph type="body" idx="1"/>
          </p:nvPr>
        </p:nvSpPr>
        <p:spPr>
          <a:xfrm>
            <a:off x="832514" y="1665027"/>
            <a:ext cx="10536072" cy="465739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2800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    </a:t>
            </a:r>
            <a:r>
              <a:rPr>
                <a:solidFill>
                  <a:srgbClr val="000000"/>
                </a:solidFill>
              </a:rPr>
              <a:t>4.</a:t>
            </a:r>
            <a:r>
              <a:t> Mobilization </a:t>
            </a:r>
            <a:r>
              <a:rPr>
                <a:solidFill>
                  <a:srgbClr val="000000"/>
                </a:solidFill>
              </a:rPr>
              <a:t>was measured by </a:t>
            </a:r>
            <a:r>
              <a:t>the 10-meter walk test </a:t>
            </a:r>
            <a:r>
              <a:rPr>
                <a:solidFill>
                  <a:srgbClr val="000000"/>
                </a:solidFill>
              </a:rPr>
              <a:t>(10MWT; time taken for the patient to walk 10 m) </a:t>
            </a:r>
            <a:r>
              <a:t>on POD 1. </a:t>
            </a:r>
          </a:p>
          <a:p>
            <a:pPr marL="0" indent="0">
              <a:buSzTx/>
              <a:buNone/>
              <a:defRPr b="1" sz="2800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    </a:t>
            </a:r>
            <a:r>
              <a:rPr>
                <a:solidFill>
                  <a:srgbClr val="000000"/>
                </a:solidFill>
              </a:rPr>
              <a:t>5.</a:t>
            </a:r>
            <a:r>
              <a:t> Length of hospital stay </a:t>
            </a:r>
            <a:r>
              <a:rPr>
                <a:solidFill>
                  <a:srgbClr val="000000"/>
                </a:solidFill>
              </a:rPr>
              <a:t>was measured from </a:t>
            </a:r>
            <a:r>
              <a:t>commencement of anesthesia to time of discharge</a:t>
            </a:r>
          </a:p>
        </p:txBody>
      </p:sp>
      <p:grpSp>
        <p:nvGrpSpPr>
          <p:cNvPr id="337" name="Rectangle: Rounded Corners 3"/>
          <p:cNvGrpSpPr/>
          <p:nvPr/>
        </p:nvGrpSpPr>
        <p:grpSpPr>
          <a:xfrm>
            <a:off x="2950223" y="253238"/>
            <a:ext cx="6300653" cy="1150305"/>
            <a:chOff x="0" y="0"/>
            <a:chExt cx="6300651" cy="1150303"/>
          </a:xfrm>
        </p:grpSpPr>
        <p:sp>
          <p:nvSpPr>
            <p:cNvPr id="335" name="Rounded Rectangle"/>
            <p:cNvSpPr/>
            <p:nvPr/>
          </p:nvSpPr>
          <p:spPr>
            <a:xfrm>
              <a:off x="0" y="0"/>
              <a:ext cx="6300652" cy="1150304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6" name="Outcome Measures"/>
            <p:cNvSpPr txBox="1"/>
            <p:nvPr/>
          </p:nvSpPr>
          <p:spPr>
            <a:xfrm>
              <a:off x="101873" y="148431"/>
              <a:ext cx="6096906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Outcome Measures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ontent Placeholder 2"/>
          <p:cNvSpPr txBox="1"/>
          <p:nvPr>
            <p:ph type="body" idx="1"/>
          </p:nvPr>
        </p:nvSpPr>
        <p:spPr>
          <a:xfrm>
            <a:off x="832514" y="1665027"/>
            <a:ext cx="10536072" cy="4657397"/>
          </a:xfrm>
          <a:prstGeom prst="rect">
            <a:avLst/>
          </a:prstGeom>
        </p:spPr>
        <p:txBody>
          <a:bodyPr/>
          <a:lstStyle/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A </a:t>
            </a:r>
            <a:r>
              <a:rPr>
                <a:solidFill>
                  <a:srgbClr val="C00000"/>
                </a:solidFill>
              </a:rPr>
              <a:t>statistician</a:t>
            </a:r>
            <a:r>
              <a:t> prepared a </a:t>
            </a:r>
            <a:r>
              <a:rPr>
                <a:solidFill>
                  <a:srgbClr val="C00000"/>
                </a:solidFill>
              </a:rPr>
              <a:t>computer-generated randomization </a:t>
            </a:r>
            <a:r>
              <a:t>schedule using </a:t>
            </a:r>
            <a:r>
              <a:rPr>
                <a:solidFill>
                  <a:srgbClr val="C00000"/>
                </a:solidFill>
              </a:rPr>
              <a:t>random permuted blocks</a:t>
            </a:r>
            <a:endParaRPr>
              <a:solidFill>
                <a:srgbClr val="C00000"/>
              </a:solidFill>
            </a:endParaRPr>
          </a:p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Patients were allocated to receive either 0.2% ropivacaine or 0.9% saline in a </a:t>
            </a:r>
            <a:r>
              <a:rPr>
                <a:solidFill>
                  <a:srgbClr val="C00000"/>
                </a:solidFill>
              </a:rPr>
              <a:t>1:1 ratio</a:t>
            </a:r>
            <a:r>
              <a:t>, </a:t>
            </a:r>
            <a:r>
              <a:rPr>
                <a:solidFill>
                  <a:srgbClr val="C00000"/>
                </a:solidFill>
              </a:rPr>
              <a:t>stratified by sex </a:t>
            </a:r>
            <a:r>
              <a:t>(1:1.5 male-to-female ratio, in accordance with the surgeon’s usual patient sex distribution)</a:t>
            </a:r>
          </a:p>
        </p:txBody>
      </p:sp>
      <p:grpSp>
        <p:nvGrpSpPr>
          <p:cNvPr id="342" name="Rectangle: Rounded Corners 3"/>
          <p:cNvGrpSpPr/>
          <p:nvPr/>
        </p:nvGrpSpPr>
        <p:grpSpPr>
          <a:xfrm>
            <a:off x="2474616" y="46795"/>
            <a:ext cx="7251867" cy="1615441"/>
            <a:chOff x="0" y="0"/>
            <a:chExt cx="7251866" cy="1615439"/>
          </a:xfrm>
        </p:grpSpPr>
        <p:sp>
          <p:nvSpPr>
            <p:cNvPr id="340" name="Rounded Rectangle"/>
            <p:cNvSpPr/>
            <p:nvPr/>
          </p:nvSpPr>
          <p:spPr>
            <a:xfrm>
              <a:off x="0" y="232568"/>
              <a:ext cx="7251867" cy="1150304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1" name="Randomization and Blinding"/>
            <p:cNvSpPr txBox="1"/>
            <p:nvPr/>
          </p:nvSpPr>
          <p:spPr>
            <a:xfrm>
              <a:off x="101872" y="-1"/>
              <a:ext cx="7048122" cy="161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Randomization and Blinding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ontent Placeholder 2"/>
          <p:cNvSpPr txBox="1"/>
          <p:nvPr>
            <p:ph type="body" idx="1"/>
          </p:nvPr>
        </p:nvSpPr>
        <p:spPr>
          <a:xfrm>
            <a:off x="832514" y="1665027"/>
            <a:ext cx="10536072" cy="4657397"/>
          </a:xfrm>
          <a:prstGeom prst="rect">
            <a:avLst/>
          </a:prstGeom>
        </p:spPr>
        <p:txBody>
          <a:bodyPr/>
          <a:lstStyle/>
          <a:p>
            <a:pPr>
              <a:defRPr b="1" sz="2800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Opaque, sealed, stapled envelopes containing</a:t>
            </a:r>
          </a:p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written letter “</a:t>
            </a:r>
            <a:r>
              <a:rPr>
                <a:solidFill>
                  <a:srgbClr val="C00000"/>
                </a:solidFill>
              </a:rPr>
              <a:t>R” for 0.2% ropivacaine </a:t>
            </a:r>
            <a:r>
              <a:t>or “</a:t>
            </a:r>
            <a:r>
              <a:rPr>
                <a:solidFill>
                  <a:srgbClr val="C00000"/>
                </a:solidFill>
              </a:rPr>
              <a:t>S” for 0.9% saline </a:t>
            </a:r>
            <a:r>
              <a:t>were placed in sequential order according to the stratified randomization schedule by a hospital pharmacist and stored in a secure office in the pharmacy department</a:t>
            </a:r>
          </a:p>
        </p:txBody>
      </p:sp>
      <p:grpSp>
        <p:nvGrpSpPr>
          <p:cNvPr id="347" name="Rectangle: Rounded Corners 3"/>
          <p:cNvGrpSpPr/>
          <p:nvPr/>
        </p:nvGrpSpPr>
        <p:grpSpPr>
          <a:xfrm>
            <a:off x="2474616" y="46795"/>
            <a:ext cx="7251867" cy="1615441"/>
            <a:chOff x="0" y="0"/>
            <a:chExt cx="7251866" cy="1615439"/>
          </a:xfrm>
        </p:grpSpPr>
        <p:sp>
          <p:nvSpPr>
            <p:cNvPr id="345" name="Rounded Rectangle"/>
            <p:cNvSpPr/>
            <p:nvPr/>
          </p:nvSpPr>
          <p:spPr>
            <a:xfrm>
              <a:off x="0" y="232568"/>
              <a:ext cx="7251867" cy="1150304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6" name="Randomization and Blinding"/>
            <p:cNvSpPr txBox="1"/>
            <p:nvPr/>
          </p:nvSpPr>
          <p:spPr>
            <a:xfrm>
              <a:off x="101872" y="-1"/>
              <a:ext cx="7048122" cy="161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Randomization and Blinding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ontent Placeholder 2"/>
          <p:cNvSpPr txBox="1"/>
          <p:nvPr>
            <p:ph type="body" idx="1"/>
          </p:nvPr>
        </p:nvSpPr>
        <p:spPr>
          <a:xfrm>
            <a:off x="832514" y="1665027"/>
            <a:ext cx="10536072" cy="4657397"/>
          </a:xfrm>
          <a:prstGeom prst="rect">
            <a:avLst/>
          </a:prstGeom>
        </p:spPr>
        <p:txBody>
          <a:bodyPr/>
          <a:lstStyle/>
          <a:p>
            <a:pPr>
              <a:defRPr b="1" sz="2800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On request</a:t>
            </a:r>
            <a:r>
              <a:rPr>
                <a:solidFill>
                  <a:srgbClr val="000000"/>
                </a:solidFill>
              </a:rPr>
              <a:t>, a </a:t>
            </a:r>
            <a:r>
              <a:t>pharmacist</a:t>
            </a:r>
            <a:r>
              <a:rPr>
                <a:solidFill>
                  <a:srgbClr val="000000"/>
                </a:solidFill>
              </a:rPr>
              <a:t> opened the next envelope in the stratified group, </a:t>
            </a:r>
            <a:r>
              <a:t>prepared and delivered </a:t>
            </a:r>
            <a:r>
              <a:rPr>
                <a:solidFill>
                  <a:srgbClr val="000000"/>
                </a:solidFill>
              </a:rPr>
              <a:t>the allocated study drug in identical sterile containers labeled with the patient’s details and “0.2% ropivacaine or 0.9% saline”</a:t>
            </a:r>
            <a:endParaRPr>
              <a:solidFill>
                <a:srgbClr val="000000"/>
              </a:solidFill>
            </a:endParaRPr>
          </a:p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</a:p>
          <a:p>
            <a:pPr>
              <a:defRPr b="1" sz="2800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Allocation was concealed </a:t>
            </a:r>
            <a:r>
              <a:rPr>
                <a:solidFill>
                  <a:srgbClr val="000000"/>
                </a:solidFill>
              </a:rPr>
              <a:t>until after completion of statistical analysis</a:t>
            </a:r>
          </a:p>
        </p:txBody>
      </p:sp>
      <p:grpSp>
        <p:nvGrpSpPr>
          <p:cNvPr id="352" name="Rectangle: Rounded Corners 3"/>
          <p:cNvGrpSpPr/>
          <p:nvPr/>
        </p:nvGrpSpPr>
        <p:grpSpPr>
          <a:xfrm>
            <a:off x="2474616" y="46795"/>
            <a:ext cx="7251867" cy="1615441"/>
            <a:chOff x="0" y="0"/>
            <a:chExt cx="7251866" cy="1615439"/>
          </a:xfrm>
        </p:grpSpPr>
        <p:sp>
          <p:nvSpPr>
            <p:cNvPr id="350" name="Rounded Rectangle"/>
            <p:cNvSpPr/>
            <p:nvPr/>
          </p:nvSpPr>
          <p:spPr>
            <a:xfrm>
              <a:off x="0" y="232568"/>
              <a:ext cx="7251867" cy="1150304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1" name="Randomization and Blinding"/>
            <p:cNvSpPr txBox="1"/>
            <p:nvPr/>
          </p:nvSpPr>
          <p:spPr>
            <a:xfrm>
              <a:off x="101872" y="-1"/>
              <a:ext cx="7048122" cy="161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Randomization and Blinding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1"/>
          <p:cNvSpPr txBox="1"/>
          <p:nvPr>
            <p:ph type="title"/>
          </p:nvPr>
        </p:nvSpPr>
        <p:spPr>
          <a:xfrm>
            <a:off x="1484308" y="248478"/>
            <a:ext cx="10018715" cy="983976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BACKGROUND</a:t>
            </a:r>
          </a:p>
        </p:txBody>
      </p:sp>
      <p:sp>
        <p:nvSpPr>
          <p:cNvPr id="183" name="Content Placeholder 2"/>
          <p:cNvSpPr txBox="1"/>
          <p:nvPr>
            <p:ph type="body" idx="1"/>
          </p:nvPr>
        </p:nvSpPr>
        <p:spPr>
          <a:xfrm>
            <a:off x="791570" y="1762537"/>
            <a:ext cx="10711454" cy="4611758"/>
          </a:xfrm>
          <a:prstGeom prst="rect">
            <a:avLst/>
          </a:prstGeom>
        </p:spPr>
        <p:txBody>
          <a:bodyPr/>
          <a:lstStyle/>
          <a:p>
            <a:pPr/>
            <a:r>
              <a:t>number of total hip arthroplasties (THAs) performed increase</a:t>
            </a:r>
          </a:p>
        </p:txBody>
      </p:sp>
      <p:grpSp>
        <p:nvGrpSpPr>
          <p:cNvPr id="186" name="Rectangle: Rounded Corners 3"/>
          <p:cNvGrpSpPr/>
          <p:nvPr/>
        </p:nvGrpSpPr>
        <p:grpSpPr>
          <a:xfrm>
            <a:off x="2941983" y="251791"/>
            <a:ext cx="6188765" cy="954157"/>
            <a:chOff x="0" y="0"/>
            <a:chExt cx="6188764" cy="954156"/>
          </a:xfrm>
        </p:grpSpPr>
        <p:sp>
          <p:nvSpPr>
            <p:cNvPr id="184" name="Rounded Rectangle"/>
            <p:cNvSpPr/>
            <p:nvPr/>
          </p:nvSpPr>
          <p:spPr>
            <a:xfrm>
              <a:off x="0" y="0"/>
              <a:ext cx="6188765" cy="954157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5" name="Background"/>
            <p:cNvSpPr txBox="1"/>
            <p:nvPr/>
          </p:nvSpPr>
          <p:spPr>
            <a:xfrm>
              <a:off x="92298" y="50358"/>
              <a:ext cx="6004169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Background</a:t>
              </a:r>
            </a:p>
          </p:txBody>
        </p:sp>
      </p:grpSp>
      <p:pic>
        <p:nvPicPr>
          <p:cNvPr id="18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02888" y="2783750"/>
            <a:ext cx="2124076" cy="2152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61590" y="2651760"/>
            <a:ext cx="4006669" cy="2385742"/>
          </a:xfrm>
          <a:prstGeom prst="rect">
            <a:avLst/>
          </a:prstGeom>
          <a:ln w="12700">
            <a:miter lim="400000"/>
          </a:ln>
          <a:effectLst>
            <a:reflection blurRad="0" stA="100000" stPos="0" endA="0" endPos="40000" dist="0" dir="5400000" fadeDir="5400000" sx="100000" sy="-100000" kx="0" ky="0" algn="bl" rotWithShape="0"/>
          </a:effectLst>
        </p:spPr>
      </p:pic>
      <p:sp>
        <p:nvSpPr>
          <p:cNvPr id="189" name="Right Arrow 7"/>
          <p:cNvSpPr/>
          <p:nvPr/>
        </p:nvSpPr>
        <p:spPr>
          <a:xfrm>
            <a:off x="3661590" y="3611216"/>
            <a:ext cx="4306753" cy="4572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>
              <a:alpha val="77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92" name="Rectangle 8"/>
          <p:cNvGrpSpPr/>
          <p:nvPr/>
        </p:nvGrpSpPr>
        <p:grpSpPr>
          <a:xfrm>
            <a:off x="1834445" y="3447929"/>
            <a:ext cx="1615078" cy="783772"/>
            <a:chOff x="0" y="0"/>
            <a:chExt cx="1615076" cy="783771"/>
          </a:xfrm>
        </p:grpSpPr>
        <p:sp>
          <p:nvSpPr>
            <p:cNvPr id="190" name="Rectangle"/>
            <p:cNvSpPr/>
            <p:nvPr/>
          </p:nvSpPr>
          <p:spPr>
            <a:xfrm>
              <a:off x="0" y="-1"/>
              <a:ext cx="1615077" cy="783773"/>
            </a:xfrm>
            <a:prstGeom prst="rect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1" name="1.8 million"/>
            <p:cNvSpPr txBox="1"/>
            <p:nvPr/>
          </p:nvSpPr>
          <p:spPr>
            <a:xfrm>
              <a:off x="45719" y="187415"/>
              <a:ext cx="1523639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C00000"/>
                  </a:solidFill>
                </a:defRPr>
              </a:lvl1pPr>
            </a:lstStyle>
            <a:p>
              <a:pPr/>
              <a:r>
                <a:t>1.8 million</a:t>
              </a:r>
            </a:p>
          </p:txBody>
        </p:sp>
      </p:grpSp>
      <p:grpSp>
        <p:nvGrpSpPr>
          <p:cNvPr id="195" name="Rectangle 10"/>
          <p:cNvGrpSpPr/>
          <p:nvPr/>
        </p:nvGrpSpPr>
        <p:grpSpPr>
          <a:xfrm>
            <a:off x="8190048" y="3447929"/>
            <a:ext cx="1615078" cy="783772"/>
            <a:chOff x="0" y="0"/>
            <a:chExt cx="1615076" cy="783771"/>
          </a:xfrm>
        </p:grpSpPr>
        <p:sp>
          <p:nvSpPr>
            <p:cNvPr id="193" name="Rectangle"/>
            <p:cNvSpPr/>
            <p:nvPr/>
          </p:nvSpPr>
          <p:spPr>
            <a:xfrm>
              <a:off x="0" y="-1"/>
              <a:ext cx="1615077" cy="783773"/>
            </a:xfrm>
            <a:prstGeom prst="rect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4" name="2 .8 million"/>
            <p:cNvSpPr txBox="1"/>
            <p:nvPr/>
          </p:nvSpPr>
          <p:spPr>
            <a:xfrm>
              <a:off x="45719" y="187415"/>
              <a:ext cx="1523639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C00000"/>
                  </a:solidFill>
                </a:defRPr>
              </a:lvl1pPr>
            </a:lstStyle>
            <a:p>
              <a:pPr/>
              <a:r>
                <a:t>2 .8 million</a:t>
              </a:r>
            </a:p>
          </p:txBody>
        </p:sp>
      </p:grpSp>
      <p:sp>
        <p:nvSpPr>
          <p:cNvPr id="196" name="Rectangle 11"/>
          <p:cNvSpPr txBox="1"/>
          <p:nvPr/>
        </p:nvSpPr>
        <p:spPr>
          <a:xfrm>
            <a:off x="1816588" y="4114170"/>
            <a:ext cx="1629360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>
                <a:gradFill flip="none" rotWithShape="1">
                  <a:gsLst>
                    <a:gs pos="0">
                      <a:srgbClr val="683319"/>
                    </a:gs>
                    <a:gs pos="50000">
                      <a:schemeClr val="accent5"/>
                    </a:gs>
                    <a:gs pos="100000">
                      <a:srgbClr val="E2A385"/>
                    </a:gs>
                  </a:gsLst>
                  <a:lin ang="5400000" scaled="0"/>
                </a:gradFill>
              </a:defRPr>
            </a:lvl1pPr>
          </a:lstStyle>
          <a:p>
            <a:pPr/>
            <a:r>
              <a:t>2015</a:t>
            </a:r>
          </a:p>
        </p:txBody>
      </p:sp>
      <p:sp>
        <p:nvSpPr>
          <p:cNvPr id="197" name="Rectangle 12"/>
          <p:cNvSpPr txBox="1"/>
          <p:nvPr/>
        </p:nvSpPr>
        <p:spPr>
          <a:xfrm>
            <a:off x="8135082" y="4035554"/>
            <a:ext cx="1629360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>
                <a:gradFill flip="none" rotWithShape="1">
                  <a:gsLst>
                    <a:gs pos="0">
                      <a:srgbClr val="683319"/>
                    </a:gs>
                    <a:gs pos="50000">
                      <a:schemeClr val="accent5"/>
                    </a:gs>
                    <a:gs pos="100000">
                      <a:srgbClr val="E2A385"/>
                    </a:gs>
                  </a:gsLst>
                  <a:lin ang="5400000" scaled="0"/>
                </a:gradFill>
              </a:defRPr>
            </a:lvl1pPr>
          </a:lstStyle>
          <a:p>
            <a:pPr/>
            <a:r>
              <a:t>2050</a:t>
            </a:r>
          </a:p>
        </p:txBody>
      </p:sp>
      <p:grpSp>
        <p:nvGrpSpPr>
          <p:cNvPr id="200" name="Rectangle 13"/>
          <p:cNvGrpSpPr/>
          <p:nvPr/>
        </p:nvGrpSpPr>
        <p:grpSpPr>
          <a:xfrm>
            <a:off x="2727849" y="2805518"/>
            <a:ext cx="6313716" cy="2699658"/>
            <a:chOff x="0" y="0"/>
            <a:chExt cx="6313714" cy="2699657"/>
          </a:xfrm>
        </p:grpSpPr>
        <p:sp>
          <p:nvSpPr>
            <p:cNvPr id="198" name="Rectangle"/>
            <p:cNvSpPr/>
            <p:nvPr/>
          </p:nvSpPr>
          <p:spPr>
            <a:xfrm>
              <a:off x="-1" y="-1"/>
              <a:ext cx="6313716" cy="269965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5"/>
                  </a:solidFill>
                </a:defRPr>
              </a:pPr>
            </a:p>
          </p:txBody>
        </p:sp>
        <p:sp>
          <p:nvSpPr>
            <p:cNvPr id="199" name="No consensus on the optimal analgesic regimen for this frequently performed procedure"/>
            <p:cNvSpPr txBox="1"/>
            <p:nvPr/>
          </p:nvSpPr>
          <p:spPr>
            <a:xfrm>
              <a:off x="45719" y="307158"/>
              <a:ext cx="6222275" cy="2085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200">
                  <a:solidFill>
                    <a:schemeClr val="accent5"/>
                  </a:solidFill>
                </a:defRPr>
              </a:lvl1pPr>
            </a:lstStyle>
            <a:p>
              <a:pPr/>
              <a:r>
                <a:t>No consensus on the optimal analgesic regimen for this frequently performed procedure</a:t>
              </a: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0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ontent Placeholder 2"/>
          <p:cNvSpPr txBox="1"/>
          <p:nvPr>
            <p:ph type="body" idx="1"/>
          </p:nvPr>
        </p:nvSpPr>
        <p:spPr>
          <a:xfrm>
            <a:off x="832514" y="1665027"/>
            <a:ext cx="10536072" cy="4657397"/>
          </a:xfrm>
          <a:prstGeom prst="rect">
            <a:avLst/>
          </a:prstGeom>
        </p:spPr>
        <p:txBody>
          <a:bodyPr/>
          <a:lstStyle/>
          <a:p>
            <a:pPr marL="226313" indent="-226313" defTabSz="905255">
              <a:spcBef>
                <a:spcPts val="900"/>
              </a:spcBef>
              <a:defRPr b="1" sz="2772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All patients, clinical staff </a:t>
            </a:r>
            <a:r>
              <a:rPr>
                <a:solidFill>
                  <a:srgbClr val="000000"/>
                </a:solidFill>
              </a:rPr>
              <a:t>(surgeon, anesthetist, other theater and ward doctors, nurses, and physiotherapists), and research personnel (enrolling nurse and statisticians) </a:t>
            </a:r>
            <a:r>
              <a:t>were blinded to treatment allocation</a:t>
            </a:r>
          </a:p>
          <a:p>
            <a:pPr marL="226313" indent="-226313" defTabSz="905255">
              <a:spcBef>
                <a:spcPts val="900"/>
              </a:spcBef>
              <a:defRPr b="1" sz="2772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</a:p>
          <a:p>
            <a:pPr marL="226313" indent="-226313" defTabSz="905255">
              <a:spcBef>
                <a:spcPts val="900"/>
              </a:spcBef>
              <a:defRPr b="1" sz="2772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Both </a:t>
            </a:r>
            <a:r>
              <a:rPr>
                <a:solidFill>
                  <a:srgbClr val="000000"/>
                </a:solidFill>
              </a:rPr>
              <a:t>0.2% ropivacaine and 0.9% saline are </a:t>
            </a:r>
            <a:r>
              <a:t>clear, colorless, nonviscous, odorless solutions</a:t>
            </a:r>
            <a:r>
              <a:rPr>
                <a:solidFill>
                  <a:srgbClr val="000000"/>
                </a:solidFill>
              </a:rPr>
              <a:t>, and are </a:t>
            </a:r>
            <a:r>
              <a:t>identical in appearance</a:t>
            </a:r>
          </a:p>
        </p:txBody>
      </p:sp>
      <p:grpSp>
        <p:nvGrpSpPr>
          <p:cNvPr id="357" name="Rectangle: Rounded Corners 3"/>
          <p:cNvGrpSpPr/>
          <p:nvPr/>
        </p:nvGrpSpPr>
        <p:grpSpPr>
          <a:xfrm>
            <a:off x="2474616" y="46795"/>
            <a:ext cx="7251867" cy="1615441"/>
            <a:chOff x="0" y="0"/>
            <a:chExt cx="7251866" cy="1615439"/>
          </a:xfrm>
        </p:grpSpPr>
        <p:sp>
          <p:nvSpPr>
            <p:cNvPr id="355" name="Rounded Rectangle"/>
            <p:cNvSpPr/>
            <p:nvPr/>
          </p:nvSpPr>
          <p:spPr>
            <a:xfrm>
              <a:off x="0" y="232568"/>
              <a:ext cx="7251867" cy="1150304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6" name="Randomization and Blinding"/>
            <p:cNvSpPr txBox="1"/>
            <p:nvPr/>
          </p:nvSpPr>
          <p:spPr>
            <a:xfrm>
              <a:off x="101872" y="-1"/>
              <a:ext cx="7048122" cy="161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Randomization and Blinding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ontent Placeholder 2"/>
          <p:cNvSpPr txBox="1"/>
          <p:nvPr>
            <p:ph type="body" idx="1"/>
          </p:nvPr>
        </p:nvSpPr>
        <p:spPr>
          <a:xfrm>
            <a:off x="832514" y="1665027"/>
            <a:ext cx="10536072" cy="4657397"/>
          </a:xfrm>
          <a:prstGeom prst="rect">
            <a:avLst/>
          </a:prstGeom>
        </p:spPr>
        <p:txBody>
          <a:bodyPr/>
          <a:lstStyle/>
          <a:p>
            <a:pPr marL="226313" indent="-226313" defTabSz="905255">
              <a:spcBef>
                <a:spcPts val="900"/>
              </a:spcBef>
              <a:defRPr b="1" sz="2772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49 patients per group </a:t>
            </a:r>
            <a:r>
              <a:rPr>
                <a:solidFill>
                  <a:srgbClr val="000000"/>
                </a:solidFill>
              </a:rPr>
              <a:t>were required for an expected difference in </a:t>
            </a:r>
            <a:r>
              <a:t>QoR-15 of 10 points</a:t>
            </a:r>
            <a:r>
              <a:rPr>
                <a:solidFill>
                  <a:srgbClr val="000000"/>
                </a:solidFill>
              </a:rPr>
              <a:t>, expected standard deviation (SD) of 15 points, statistical power of 0.90, and a 2-tailed α of 0.05</a:t>
            </a:r>
            <a:endParaRPr>
              <a:solidFill>
                <a:srgbClr val="000000"/>
              </a:solidFill>
            </a:endParaRPr>
          </a:p>
          <a:p>
            <a:pPr marL="226313" indent="-226313" defTabSz="905255">
              <a:spcBef>
                <a:spcPts val="900"/>
              </a:spcBef>
              <a:defRPr b="1" sz="2772">
                <a:latin typeface="DilleniaUPC"/>
                <a:ea typeface="DilleniaUPC"/>
                <a:cs typeface="DilleniaUPC"/>
                <a:sym typeface="DilleniaUPC"/>
              </a:defRPr>
            </a:pPr>
          </a:p>
          <a:p>
            <a:pPr marL="226313" indent="-226313" defTabSz="905255">
              <a:spcBef>
                <a:spcPts val="900"/>
              </a:spcBef>
              <a:defRPr b="1" sz="2772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After commencement of recruitment</a:t>
            </a:r>
            <a:r>
              <a:rPr>
                <a:solidFill>
                  <a:srgbClr val="000000"/>
                </a:solidFill>
              </a:rPr>
              <a:t>, the developers of the QoR-15 score estimated </a:t>
            </a:r>
            <a:r>
              <a:t>the minimal clinical important difference to be 8 points </a:t>
            </a:r>
          </a:p>
        </p:txBody>
      </p:sp>
      <p:grpSp>
        <p:nvGrpSpPr>
          <p:cNvPr id="362" name="Rectangle: Rounded Corners 3"/>
          <p:cNvGrpSpPr/>
          <p:nvPr/>
        </p:nvGrpSpPr>
        <p:grpSpPr>
          <a:xfrm>
            <a:off x="2474616" y="279364"/>
            <a:ext cx="7251867" cy="1150304"/>
            <a:chOff x="0" y="0"/>
            <a:chExt cx="7251866" cy="1150303"/>
          </a:xfrm>
        </p:grpSpPr>
        <p:sp>
          <p:nvSpPr>
            <p:cNvPr id="360" name="Rounded Rectangle"/>
            <p:cNvSpPr/>
            <p:nvPr/>
          </p:nvSpPr>
          <p:spPr>
            <a:xfrm>
              <a:off x="0" y="0"/>
              <a:ext cx="7251867" cy="1150304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1" name="Statistical Analysis"/>
            <p:cNvSpPr txBox="1"/>
            <p:nvPr/>
          </p:nvSpPr>
          <p:spPr>
            <a:xfrm>
              <a:off x="101872" y="148431"/>
              <a:ext cx="7048122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Statistical Analysis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Content Placeholder 2"/>
          <p:cNvSpPr txBox="1"/>
          <p:nvPr>
            <p:ph type="body" idx="1"/>
          </p:nvPr>
        </p:nvSpPr>
        <p:spPr>
          <a:xfrm>
            <a:off x="832514" y="1665027"/>
            <a:ext cx="10536072" cy="4657397"/>
          </a:xfrm>
          <a:prstGeom prst="rect">
            <a:avLst/>
          </a:prstGeom>
        </p:spPr>
        <p:txBody>
          <a:bodyPr/>
          <a:lstStyle/>
          <a:p>
            <a:pPr>
              <a:defRPr b="1" sz="2800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The recalculated sample size was 75 patients per group. </a:t>
            </a:r>
            <a:r>
              <a:rPr>
                <a:solidFill>
                  <a:srgbClr val="000000"/>
                </a:solidFill>
              </a:rPr>
              <a:t>To allow for loss to follow- up and protocol deviations</a:t>
            </a:r>
            <a:r>
              <a:t>, we recruited 160 patients</a:t>
            </a:r>
          </a:p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No interim analysis was performed, and </a:t>
            </a:r>
            <a:r>
              <a:rPr>
                <a:solidFill>
                  <a:srgbClr val="C00000"/>
                </a:solidFill>
              </a:rPr>
              <a:t>all patients, hospital staff, and research personnel </a:t>
            </a:r>
            <a:r>
              <a:t>remained </a:t>
            </a:r>
            <a:r>
              <a:rPr>
                <a:solidFill>
                  <a:srgbClr val="C00000"/>
                </a:solidFill>
              </a:rPr>
              <a:t>blinded </a:t>
            </a:r>
            <a:r>
              <a:t>to the allocated intervention</a:t>
            </a:r>
          </a:p>
        </p:txBody>
      </p:sp>
      <p:grpSp>
        <p:nvGrpSpPr>
          <p:cNvPr id="367" name="Rectangle: Rounded Corners 3"/>
          <p:cNvGrpSpPr/>
          <p:nvPr/>
        </p:nvGrpSpPr>
        <p:grpSpPr>
          <a:xfrm>
            <a:off x="2474616" y="279364"/>
            <a:ext cx="7251867" cy="1150304"/>
            <a:chOff x="0" y="0"/>
            <a:chExt cx="7251866" cy="1150303"/>
          </a:xfrm>
        </p:grpSpPr>
        <p:sp>
          <p:nvSpPr>
            <p:cNvPr id="365" name="Rounded Rectangle"/>
            <p:cNvSpPr/>
            <p:nvPr/>
          </p:nvSpPr>
          <p:spPr>
            <a:xfrm>
              <a:off x="0" y="0"/>
              <a:ext cx="7251867" cy="1150304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6" name="Statistical Analysis"/>
            <p:cNvSpPr txBox="1"/>
            <p:nvPr/>
          </p:nvSpPr>
          <p:spPr>
            <a:xfrm>
              <a:off x="101872" y="148431"/>
              <a:ext cx="7048122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Statistical Analysis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ontent Placeholder 2"/>
          <p:cNvSpPr txBox="1"/>
          <p:nvPr>
            <p:ph type="body" idx="1"/>
          </p:nvPr>
        </p:nvSpPr>
        <p:spPr>
          <a:xfrm>
            <a:off x="832514" y="1665027"/>
            <a:ext cx="10536072" cy="4657397"/>
          </a:xfrm>
          <a:prstGeom prst="rect">
            <a:avLst/>
          </a:prstGeom>
        </p:spPr>
        <p:txBody>
          <a:bodyPr/>
          <a:lstStyle/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All outcomes were analyzed on an intention-to-treat basis </a:t>
            </a:r>
          </a:p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</a:p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compared the distributions of all continuous and discrete outcome measures using the Wilcoxon rank sum test and reported the Hodges–Lehmann median difference and robust 95% confidence intervals (CIs)</a:t>
            </a:r>
          </a:p>
        </p:txBody>
      </p:sp>
      <p:grpSp>
        <p:nvGrpSpPr>
          <p:cNvPr id="372" name="Rectangle: Rounded Corners 3"/>
          <p:cNvGrpSpPr/>
          <p:nvPr/>
        </p:nvGrpSpPr>
        <p:grpSpPr>
          <a:xfrm>
            <a:off x="2474616" y="279364"/>
            <a:ext cx="7251867" cy="1150304"/>
            <a:chOff x="0" y="0"/>
            <a:chExt cx="7251866" cy="1150303"/>
          </a:xfrm>
        </p:grpSpPr>
        <p:sp>
          <p:nvSpPr>
            <p:cNvPr id="370" name="Rounded Rectangle"/>
            <p:cNvSpPr/>
            <p:nvPr/>
          </p:nvSpPr>
          <p:spPr>
            <a:xfrm>
              <a:off x="0" y="0"/>
              <a:ext cx="7251867" cy="1150304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1" name="Statistical Analysis"/>
            <p:cNvSpPr txBox="1"/>
            <p:nvPr/>
          </p:nvSpPr>
          <p:spPr>
            <a:xfrm>
              <a:off x="101872" y="148431"/>
              <a:ext cx="7048122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Statistical Analysis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ontent Placeholder 2"/>
          <p:cNvSpPr txBox="1"/>
          <p:nvPr>
            <p:ph type="body" idx="1"/>
          </p:nvPr>
        </p:nvSpPr>
        <p:spPr>
          <a:xfrm>
            <a:off x="832514" y="1665027"/>
            <a:ext cx="10536072" cy="4657397"/>
          </a:xfrm>
          <a:prstGeom prst="rect">
            <a:avLst/>
          </a:prstGeom>
        </p:spPr>
        <p:txBody>
          <a:bodyPr/>
          <a:lstStyle/>
          <a:p>
            <a:pPr marL="226313" indent="-226313" defTabSz="905255">
              <a:spcBef>
                <a:spcPts val="900"/>
              </a:spcBef>
              <a:defRPr b="1" sz="2772">
                <a:latin typeface="DilleniaUPC"/>
                <a:ea typeface="DilleniaUPC"/>
                <a:cs typeface="DilleniaUPC"/>
                <a:sym typeface="DilleniaUPC"/>
              </a:defRPr>
            </a:pPr>
            <a:r>
              <a:t>The Hodges–Lehmann estimator is the median of all pairwise differences between groups and is not necessarily equal to the difference in group medians</a:t>
            </a:r>
          </a:p>
          <a:p>
            <a:pPr marL="226313" indent="-226313" defTabSz="905255">
              <a:spcBef>
                <a:spcPts val="900"/>
              </a:spcBef>
              <a:defRPr b="1" sz="2772">
                <a:latin typeface="DilleniaUPC"/>
                <a:ea typeface="DilleniaUPC"/>
                <a:cs typeface="DilleniaUPC"/>
                <a:sym typeface="DilleniaUPC"/>
              </a:defRPr>
            </a:pPr>
            <a:r>
              <a:t>compared categorical outcomes using Fisher exact test and reported frequencies and proportions</a:t>
            </a:r>
          </a:p>
          <a:p>
            <a:pPr marL="226313" indent="-226313" defTabSz="905255">
              <a:spcBef>
                <a:spcPts val="900"/>
              </a:spcBef>
              <a:defRPr b="1" sz="2772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all tests, a P value of &lt; 0.05 was considered significant</a:t>
            </a:r>
          </a:p>
        </p:txBody>
      </p:sp>
      <p:grpSp>
        <p:nvGrpSpPr>
          <p:cNvPr id="377" name="Rectangle: Rounded Corners 3"/>
          <p:cNvGrpSpPr/>
          <p:nvPr/>
        </p:nvGrpSpPr>
        <p:grpSpPr>
          <a:xfrm>
            <a:off x="2474616" y="279364"/>
            <a:ext cx="7251867" cy="1150304"/>
            <a:chOff x="0" y="0"/>
            <a:chExt cx="7251866" cy="1150303"/>
          </a:xfrm>
        </p:grpSpPr>
        <p:sp>
          <p:nvSpPr>
            <p:cNvPr id="375" name="Rounded Rectangle"/>
            <p:cNvSpPr/>
            <p:nvPr/>
          </p:nvSpPr>
          <p:spPr>
            <a:xfrm>
              <a:off x="0" y="0"/>
              <a:ext cx="7251867" cy="1150304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6" name="Statistical Analysis"/>
            <p:cNvSpPr txBox="1"/>
            <p:nvPr/>
          </p:nvSpPr>
          <p:spPr>
            <a:xfrm>
              <a:off x="101872" y="148431"/>
              <a:ext cx="7048122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Statistical Analysis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ontent Placeholder 2"/>
          <p:cNvSpPr txBox="1"/>
          <p:nvPr>
            <p:ph type="body" idx="1"/>
          </p:nvPr>
        </p:nvSpPr>
        <p:spPr>
          <a:xfrm>
            <a:off x="832514" y="1665027"/>
            <a:ext cx="10536072" cy="4657397"/>
          </a:xfrm>
          <a:prstGeom prst="rect">
            <a:avLst/>
          </a:prstGeom>
        </p:spPr>
        <p:txBody>
          <a:bodyPr/>
          <a:lstStyle/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Continuous or discrete baseline characteristics were described using median and interquartile range (IQR) or mean and SD as appropriate</a:t>
            </a:r>
          </a:p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Categorical data were summarized with frequencies and proportions</a:t>
            </a:r>
          </a:p>
        </p:txBody>
      </p:sp>
      <p:grpSp>
        <p:nvGrpSpPr>
          <p:cNvPr id="382" name="Rectangle: Rounded Corners 3"/>
          <p:cNvGrpSpPr/>
          <p:nvPr/>
        </p:nvGrpSpPr>
        <p:grpSpPr>
          <a:xfrm>
            <a:off x="2474616" y="279364"/>
            <a:ext cx="7251867" cy="1150304"/>
            <a:chOff x="0" y="0"/>
            <a:chExt cx="7251866" cy="1150303"/>
          </a:xfrm>
        </p:grpSpPr>
        <p:sp>
          <p:nvSpPr>
            <p:cNvPr id="380" name="Rounded Rectangle"/>
            <p:cNvSpPr/>
            <p:nvPr/>
          </p:nvSpPr>
          <p:spPr>
            <a:xfrm>
              <a:off x="0" y="0"/>
              <a:ext cx="7251867" cy="1150304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1" name="Statistical Analysis"/>
            <p:cNvSpPr txBox="1"/>
            <p:nvPr/>
          </p:nvSpPr>
          <p:spPr>
            <a:xfrm>
              <a:off x="101872" y="148431"/>
              <a:ext cx="7048122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Statistical Analysis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ontent Placeholder 2"/>
          <p:cNvSpPr txBox="1"/>
          <p:nvPr>
            <p:ph type="body" idx="1"/>
          </p:nvPr>
        </p:nvSpPr>
        <p:spPr>
          <a:xfrm>
            <a:off x="832514" y="1665027"/>
            <a:ext cx="10536072" cy="4657397"/>
          </a:xfrm>
          <a:prstGeom prst="rect">
            <a:avLst/>
          </a:prstGeom>
        </p:spPr>
        <p:txBody>
          <a:bodyPr/>
          <a:lstStyle/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Differences between baseline characteristics were assessed by standardized differences </a:t>
            </a:r>
          </a:p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standardized difference is the difference in group means or proportions scaled by the pooled SD </a:t>
            </a:r>
          </a:p>
        </p:txBody>
      </p:sp>
      <p:grpSp>
        <p:nvGrpSpPr>
          <p:cNvPr id="387" name="Rectangle: Rounded Corners 3"/>
          <p:cNvGrpSpPr/>
          <p:nvPr/>
        </p:nvGrpSpPr>
        <p:grpSpPr>
          <a:xfrm>
            <a:off x="2474616" y="279364"/>
            <a:ext cx="7251867" cy="1150304"/>
            <a:chOff x="0" y="0"/>
            <a:chExt cx="7251866" cy="1150303"/>
          </a:xfrm>
        </p:grpSpPr>
        <p:sp>
          <p:nvSpPr>
            <p:cNvPr id="385" name="Rounded Rectangle"/>
            <p:cNvSpPr/>
            <p:nvPr/>
          </p:nvSpPr>
          <p:spPr>
            <a:xfrm>
              <a:off x="0" y="0"/>
              <a:ext cx="7251867" cy="1150304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6" name="Statistical Analysis"/>
            <p:cNvSpPr txBox="1"/>
            <p:nvPr/>
          </p:nvSpPr>
          <p:spPr>
            <a:xfrm>
              <a:off x="101872" y="148431"/>
              <a:ext cx="7048122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Statistical Analysis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ontent Placeholder 2"/>
          <p:cNvSpPr txBox="1"/>
          <p:nvPr>
            <p:ph type="body" idx="1"/>
          </p:nvPr>
        </p:nvSpPr>
        <p:spPr>
          <a:xfrm>
            <a:off x="832514" y="1665027"/>
            <a:ext cx="10536072" cy="4657397"/>
          </a:xfrm>
          <a:prstGeom prst="rect">
            <a:avLst/>
          </a:prstGeom>
        </p:spPr>
        <p:txBody>
          <a:bodyPr/>
          <a:lstStyle/>
          <a:p>
            <a:pPr>
              <a:defRPr b="1" sz="2800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Differences &lt;0.1 </a:t>
            </a:r>
            <a:r>
              <a:rPr>
                <a:solidFill>
                  <a:srgbClr val="000000"/>
                </a:solidFill>
              </a:rPr>
              <a:t>in prognostic baseline covariates were considered </a:t>
            </a:r>
            <a:r>
              <a:t>insignificant</a:t>
            </a:r>
          </a:p>
          <a:p>
            <a:pPr>
              <a:defRPr b="1" sz="2800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differences &lt;0.2 </a:t>
            </a:r>
            <a:r>
              <a:rPr>
                <a:solidFill>
                  <a:srgbClr val="000000"/>
                </a:solidFill>
              </a:rPr>
              <a:t>were </a:t>
            </a:r>
            <a:r>
              <a:t>considered small </a:t>
            </a:r>
          </a:p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All calculations were performed in Stata Version 14 (StataCorp, College Station, TX)</a:t>
            </a:r>
          </a:p>
        </p:txBody>
      </p:sp>
      <p:grpSp>
        <p:nvGrpSpPr>
          <p:cNvPr id="392" name="Rectangle: Rounded Corners 3"/>
          <p:cNvGrpSpPr/>
          <p:nvPr/>
        </p:nvGrpSpPr>
        <p:grpSpPr>
          <a:xfrm>
            <a:off x="2474616" y="279364"/>
            <a:ext cx="7251867" cy="1150304"/>
            <a:chOff x="0" y="0"/>
            <a:chExt cx="7251866" cy="1150303"/>
          </a:xfrm>
        </p:grpSpPr>
        <p:sp>
          <p:nvSpPr>
            <p:cNvPr id="390" name="Rounded Rectangle"/>
            <p:cNvSpPr/>
            <p:nvPr/>
          </p:nvSpPr>
          <p:spPr>
            <a:xfrm>
              <a:off x="0" y="0"/>
              <a:ext cx="7251867" cy="1150304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1" name="Statistical Analysis"/>
            <p:cNvSpPr txBox="1"/>
            <p:nvPr/>
          </p:nvSpPr>
          <p:spPr>
            <a:xfrm>
              <a:off x="101872" y="148431"/>
              <a:ext cx="7048122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Statistical Analysis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Rectangle: Rounded Corners 3"/>
          <p:cNvGrpSpPr/>
          <p:nvPr/>
        </p:nvGrpSpPr>
        <p:grpSpPr>
          <a:xfrm>
            <a:off x="3154016" y="1202636"/>
            <a:ext cx="5512906" cy="1792356"/>
            <a:chOff x="0" y="0"/>
            <a:chExt cx="5512904" cy="1792354"/>
          </a:xfrm>
        </p:grpSpPr>
        <p:sp>
          <p:nvSpPr>
            <p:cNvPr id="394" name="Rounded Rectangle"/>
            <p:cNvSpPr/>
            <p:nvPr/>
          </p:nvSpPr>
          <p:spPr>
            <a:xfrm>
              <a:off x="0" y="0"/>
              <a:ext cx="5512905" cy="1792355"/>
            </a:xfrm>
            <a:prstGeom prst="roundRect">
              <a:avLst>
                <a:gd name="adj" fmla="val 16667"/>
              </a:avLst>
            </a:prstGeom>
            <a:solidFill>
              <a:srgbClr val="107EC6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5" name="RESULTS"/>
            <p:cNvSpPr txBox="1"/>
            <p:nvPr/>
          </p:nvSpPr>
          <p:spPr>
            <a:xfrm>
              <a:off x="133216" y="469457"/>
              <a:ext cx="5246473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RESULTS</a:t>
              </a:r>
            </a:p>
          </p:txBody>
        </p:sp>
      </p:grpSp>
      <p:pic>
        <p:nvPicPr>
          <p:cNvPr id="39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9858" y="3813311"/>
            <a:ext cx="3695082" cy="25711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03283" y="3803165"/>
            <a:ext cx="3469586" cy="2581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itle 1"/>
          <p:cNvSpPr txBox="1"/>
          <p:nvPr>
            <p:ph type="title"/>
          </p:nvPr>
        </p:nvSpPr>
        <p:spPr>
          <a:xfrm>
            <a:off x="1484308" y="248478"/>
            <a:ext cx="10018715" cy="983976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BACKGROUND</a:t>
            </a:r>
          </a:p>
        </p:txBody>
      </p:sp>
      <p:sp>
        <p:nvSpPr>
          <p:cNvPr id="401" name="Content Placeholder 2"/>
          <p:cNvSpPr txBox="1"/>
          <p:nvPr>
            <p:ph type="body" idx="1"/>
          </p:nvPr>
        </p:nvSpPr>
        <p:spPr>
          <a:xfrm>
            <a:off x="397564" y="1665026"/>
            <a:ext cx="11330611" cy="4894799"/>
          </a:xfrm>
          <a:prstGeom prst="rect">
            <a:avLst/>
          </a:prstGeom>
        </p:spPr>
        <p:txBody>
          <a:bodyPr/>
          <a:lstStyle/>
          <a:p>
            <a:pPr>
              <a:defRPr b="1" sz="2800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160 patients </a:t>
            </a:r>
            <a:r>
              <a:rPr>
                <a:solidFill>
                  <a:srgbClr val="000000"/>
                </a:solidFill>
              </a:rPr>
              <a:t>were randomized between </a:t>
            </a:r>
            <a:r>
              <a:t>April 20, 2016, and August 28, 2018</a:t>
            </a:r>
          </a:p>
          <a:p>
            <a:pPr>
              <a:defRPr b="1" sz="2800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6 patients </a:t>
            </a:r>
            <a:r>
              <a:rPr>
                <a:solidFill>
                  <a:srgbClr val="000000"/>
                </a:solidFill>
              </a:rPr>
              <a:t>were </a:t>
            </a:r>
            <a:r>
              <a:t>withdrawn</a:t>
            </a:r>
            <a:r>
              <a:rPr>
                <a:solidFill>
                  <a:srgbClr val="000000"/>
                </a:solidFill>
              </a:rPr>
              <a:t>, and complete </a:t>
            </a:r>
            <a:r>
              <a:t>outcome data were not available </a:t>
            </a:r>
            <a:r>
              <a:rPr>
                <a:solidFill>
                  <a:srgbClr val="000000"/>
                </a:solidFill>
              </a:rPr>
              <a:t>for </a:t>
            </a:r>
            <a:r>
              <a:t>2 patients</a:t>
            </a:r>
          </a:p>
          <a:p>
            <a:pPr>
              <a:defRPr b="1" sz="2800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resulting in the primary outcome </a:t>
            </a:r>
            <a:r>
              <a:rPr>
                <a:solidFill>
                  <a:srgbClr val="000000"/>
                </a:solidFill>
              </a:rPr>
              <a:t>data being analyzed in </a:t>
            </a:r>
            <a:r>
              <a:t>152 patients </a:t>
            </a:r>
            <a:r>
              <a:rPr>
                <a:solidFill>
                  <a:srgbClr val="000000"/>
                </a:solidFill>
              </a:rPr>
              <a:t>(Figure 1)</a:t>
            </a:r>
            <a:endParaRPr>
              <a:solidFill>
                <a:srgbClr val="000000"/>
              </a:solidFill>
            </a:endParaRPr>
          </a:p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The groups were </a:t>
            </a:r>
            <a:r>
              <a:rPr>
                <a:solidFill>
                  <a:srgbClr val="C00000"/>
                </a:solidFill>
              </a:rPr>
              <a:t>similar in baseline patient and procedural characteristics </a:t>
            </a:r>
            <a:r>
              <a:t>(Table 1).</a:t>
            </a:r>
          </a:p>
        </p:txBody>
      </p:sp>
      <p:grpSp>
        <p:nvGrpSpPr>
          <p:cNvPr id="404" name="Rectangle: Rounded Corners 3"/>
          <p:cNvGrpSpPr/>
          <p:nvPr/>
        </p:nvGrpSpPr>
        <p:grpSpPr>
          <a:xfrm>
            <a:off x="2941983" y="251791"/>
            <a:ext cx="6188765" cy="954157"/>
            <a:chOff x="0" y="0"/>
            <a:chExt cx="6188764" cy="954156"/>
          </a:xfrm>
        </p:grpSpPr>
        <p:sp>
          <p:nvSpPr>
            <p:cNvPr id="402" name="Rounded Rectangle"/>
            <p:cNvSpPr/>
            <p:nvPr/>
          </p:nvSpPr>
          <p:spPr>
            <a:xfrm>
              <a:off x="0" y="0"/>
              <a:ext cx="6188765" cy="954157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3" name="Results"/>
            <p:cNvSpPr txBox="1"/>
            <p:nvPr/>
          </p:nvSpPr>
          <p:spPr>
            <a:xfrm>
              <a:off x="92298" y="50358"/>
              <a:ext cx="6004169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Results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itle 1"/>
          <p:cNvSpPr txBox="1"/>
          <p:nvPr>
            <p:ph type="title"/>
          </p:nvPr>
        </p:nvSpPr>
        <p:spPr>
          <a:xfrm>
            <a:off x="1484308" y="248478"/>
            <a:ext cx="10018715" cy="983976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BACKGROUND</a:t>
            </a:r>
          </a:p>
        </p:txBody>
      </p:sp>
      <p:sp>
        <p:nvSpPr>
          <p:cNvPr id="203" name="Content Placeholder 2"/>
          <p:cNvSpPr txBox="1"/>
          <p:nvPr>
            <p:ph type="body" idx="1"/>
          </p:nvPr>
        </p:nvSpPr>
        <p:spPr>
          <a:xfrm>
            <a:off x="830759" y="1449029"/>
            <a:ext cx="10711454" cy="4690514"/>
          </a:xfrm>
          <a:prstGeom prst="rect">
            <a:avLst/>
          </a:prstGeom>
        </p:spPr>
        <p:txBody>
          <a:bodyPr/>
          <a:lstStyle/>
          <a:p>
            <a:pPr marL="185165" indent="-185165" defTabSz="740663">
              <a:spcBef>
                <a:spcPts val="800"/>
              </a:spcBef>
              <a:defRPr b="1" sz="2268">
                <a:latin typeface="DilleniaUPC"/>
                <a:ea typeface="DilleniaUPC"/>
                <a:cs typeface="DilleniaUPC"/>
                <a:sym typeface="DilleniaUPC"/>
              </a:defRPr>
            </a:pPr>
            <a:r>
              <a:t>Recent systematic reviews and meta-analyses reach </a:t>
            </a:r>
            <a:r>
              <a:rPr>
                <a:solidFill>
                  <a:srgbClr val="C00000"/>
                </a:solidFill>
              </a:rPr>
              <a:t>different conclusions</a:t>
            </a:r>
            <a:endParaRPr>
              <a:solidFill>
                <a:srgbClr val="C00000"/>
              </a:solidFill>
            </a:endParaRPr>
          </a:p>
          <a:p>
            <a:pPr marL="0" indent="0" defTabSz="740663">
              <a:spcBef>
                <a:spcPts val="800"/>
              </a:spcBef>
              <a:buSzTx/>
              <a:buNone/>
              <a:defRPr b="1" sz="2268">
                <a:solidFill>
                  <a:srgbClr val="00206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</a:p>
          <a:p>
            <a:pPr marL="185165" indent="-185165" defTabSz="740663">
              <a:spcBef>
                <a:spcPts val="800"/>
              </a:spcBef>
              <a:defRPr b="1" sz="2268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all</a:t>
            </a:r>
            <a:r>
              <a:rPr>
                <a:solidFill>
                  <a:srgbClr val="00206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the</a:t>
            </a:r>
            <a:r>
              <a:rPr>
                <a:solidFill>
                  <a:srgbClr val="002060"/>
                </a:solidFill>
              </a:rPr>
              <a:t> </a:t>
            </a:r>
            <a:r>
              <a:t>trials</a:t>
            </a:r>
            <a:r>
              <a:rPr>
                <a:solidFill>
                  <a:srgbClr val="00206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included in these systematic reviews have been in the setting of a </a:t>
            </a:r>
            <a:r>
              <a:t>lateral or posterior surgical </a:t>
            </a:r>
            <a:r>
              <a:rPr>
                <a:solidFill>
                  <a:srgbClr val="000000"/>
                </a:solidFill>
              </a:rPr>
              <a:t>approach to THA</a:t>
            </a:r>
            <a:endParaRPr>
              <a:solidFill>
                <a:srgbClr val="000000"/>
              </a:solidFill>
            </a:endParaRPr>
          </a:p>
          <a:p>
            <a:pPr marL="0" indent="0" defTabSz="740663">
              <a:spcBef>
                <a:spcPts val="800"/>
              </a:spcBef>
              <a:buSzTx/>
              <a:buNone/>
              <a:defRPr b="1" sz="2268">
                <a:solidFill>
                  <a:srgbClr val="00206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</a:p>
          <a:p>
            <a:pPr marL="185165" indent="-185165" defTabSz="740663">
              <a:spcBef>
                <a:spcPts val="800"/>
              </a:spcBef>
              <a:defRPr b="1" sz="2268">
                <a:latin typeface="DilleniaUPC"/>
                <a:ea typeface="DilleniaUPC"/>
                <a:cs typeface="DilleniaUPC"/>
                <a:sym typeface="DilleniaUPC"/>
              </a:defRPr>
            </a:pPr>
            <a:r>
              <a:t>one blinded RCT has investigated effect of LIA in anterior THA </a:t>
            </a:r>
            <a:r>
              <a:rPr b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>
                <a:solidFill>
                  <a:srgbClr val="002060"/>
                </a:solidFill>
              </a:rPr>
              <a:t> </a:t>
            </a:r>
            <a:r>
              <a:rPr u="sng">
                <a:solidFill>
                  <a:srgbClr val="C00000"/>
                </a:solidFill>
              </a:rPr>
              <a:t>no significant difference</a:t>
            </a:r>
            <a:r>
              <a:rPr>
                <a:solidFill>
                  <a:srgbClr val="C00000"/>
                </a:solidFill>
              </a:rPr>
              <a:t> </a:t>
            </a:r>
            <a:r>
              <a:t>in mean NRS for pain 4 hours after surgery</a:t>
            </a:r>
          </a:p>
        </p:txBody>
      </p:sp>
      <p:grpSp>
        <p:nvGrpSpPr>
          <p:cNvPr id="206" name="Rectangle: Rounded Corners 3"/>
          <p:cNvGrpSpPr/>
          <p:nvPr/>
        </p:nvGrpSpPr>
        <p:grpSpPr>
          <a:xfrm>
            <a:off x="2941983" y="251791"/>
            <a:ext cx="6188765" cy="954157"/>
            <a:chOff x="0" y="0"/>
            <a:chExt cx="6188764" cy="954156"/>
          </a:xfrm>
        </p:grpSpPr>
        <p:sp>
          <p:nvSpPr>
            <p:cNvPr id="204" name="Rounded Rectangle"/>
            <p:cNvSpPr/>
            <p:nvPr/>
          </p:nvSpPr>
          <p:spPr>
            <a:xfrm>
              <a:off x="0" y="0"/>
              <a:ext cx="6188765" cy="954157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5" name="Background"/>
            <p:cNvSpPr txBox="1"/>
            <p:nvPr/>
          </p:nvSpPr>
          <p:spPr>
            <a:xfrm>
              <a:off x="92298" y="50358"/>
              <a:ext cx="6004169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Background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0134" y="1110344"/>
            <a:ext cx="7841530" cy="35985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0" t="1590" r="0" b="0"/>
          <a:stretch>
            <a:fillRect/>
          </a:stretch>
        </p:blipFill>
        <p:spPr>
          <a:xfrm>
            <a:off x="1436912" y="809897"/>
            <a:ext cx="9052561" cy="52603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3301" y="156755"/>
            <a:ext cx="8268791" cy="63016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itle 1"/>
          <p:cNvSpPr txBox="1"/>
          <p:nvPr>
            <p:ph type="title"/>
          </p:nvPr>
        </p:nvSpPr>
        <p:spPr>
          <a:xfrm>
            <a:off x="1484308" y="248478"/>
            <a:ext cx="10018715" cy="983976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BACKGROUND</a:t>
            </a:r>
          </a:p>
        </p:txBody>
      </p:sp>
      <p:sp>
        <p:nvSpPr>
          <p:cNvPr id="413" name="Content Placeholder 2"/>
          <p:cNvSpPr txBox="1"/>
          <p:nvPr>
            <p:ph type="body" idx="1"/>
          </p:nvPr>
        </p:nvSpPr>
        <p:spPr>
          <a:xfrm>
            <a:off x="397564" y="1665026"/>
            <a:ext cx="11330611" cy="489479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3200" u="sng">
                <a:solidFill>
                  <a:srgbClr val="00B05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Primary Outcome</a:t>
            </a:r>
          </a:p>
          <a:p>
            <a:pPr>
              <a:defRPr b="1" sz="2800" u="sng">
                <a:latin typeface="DilleniaUPC"/>
                <a:ea typeface="DilleniaUPC"/>
                <a:cs typeface="DilleniaUPC"/>
                <a:sym typeface="DilleniaUPC"/>
              </a:defRPr>
            </a:pPr>
            <a:r>
              <a:t>The median (IQR) QoR-15 score on POD 1 </a:t>
            </a:r>
            <a:r>
              <a:rPr u="none"/>
              <a:t>of </a:t>
            </a:r>
            <a:r>
              <a:rPr u="none">
                <a:solidFill>
                  <a:srgbClr val="C00000"/>
                </a:solidFill>
              </a:rPr>
              <a:t>ropivacaine group was 119.5 (102–124) </a:t>
            </a:r>
            <a:r>
              <a:rPr u="none"/>
              <a:t>compared with </a:t>
            </a:r>
            <a:r>
              <a:rPr u="none">
                <a:solidFill>
                  <a:srgbClr val="C00000"/>
                </a:solidFill>
              </a:rPr>
              <a:t>placebo group was 115 (98–126) </a:t>
            </a:r>
            <a:r>
              <a:rPr u="none"/>
              <a:t>(Figure 2)</a:t>
            </a:r>
          </a:p>
        </p:txBody>
      </p:sp>
      <p:grpSp>
        <p:nvGrpSpPr>
          <p:cNvPr id="416" name="Rectangle: Rounded Corners 3"/>
          <p:cNvGrpSpPr/>
          <p:nvPr/>
        </p:nvGrpSpPr>
        <p:grpSpPr>
          <a:xfrm>
            <a:off x="2941983" y="251791"/>
            <a:ext cx="6188765" cy="954157"/>
            <a:chOff x="0" y="0"/>
            <a:chExt cx="6188764" cy="954156"/>
          </a:xfrm>
        </p:grpSpPr>
        <p:sp>
          <p:nvSpPr>
            <p:cNvPr id="414" name="Rounded Rectangle"/>
            <p:cNvSpPr/>
            <p:nvPr/>
          </p:nvSpPr>
          <p:spPr>
            <a:xfrm>
              <a:off x="0" y="0"/>
              <a:ext cx="6188765" cy="954157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15" name="Results"/>
            <p:cNvSpPr txBox="1"/>
            <p:nvPr/>
          </p:nvSpPr>
          <p:spPr>
            <a:xfrm>
              <a:off x="92298" y="50358"/>
              <a:ext cx="6004169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Results</a:t>
              </a:r>
            </a:p>
          </p:txBody>
        </p:sp>
      </p:grpSp>
      <p:grpSp>
        <p:nvGrpSpPr>
          <p:cNvPr id="419" name="Rectangle 4"/>
          <p:cNvGrpSpPr/>
          <p:nvPr/>
        </p:nvGrpSpPr>
        <p:grpSpPr>
          <a:xfrm>
            <a:off x="2233748" y="3762102"/>
            <a:ext cx="8059782" cy="1985555"/>
            <a:chOff x="0" y="0"/>
            <a:chExt cx="8059780" cy="1985553"/>
          </a:xfrm>
        </p:grpSpPr>
        <p:sp>
          <p:nvSpPr>
            <p:cNvPr id="417" name="Rectangle"/>
            <p:cNvSpPr/>
            <p:nvPr/>
          </p:nvSpPr>
          <p:spPr>
            <a:xfrm>
              <a:off x="0" y="0"/>
              <a:ext cx="8059781" cy="1985554"/>
            </a:xfrm>
            <a:prstGeom prst="rect">
              <a:avLst/>
            </a:prstGeom>
            <a:solidFill>
              <a:srgbClr val="F0D7B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18" name="The median difference of 2 (95% CI, −4 to 7; P = .56) was not statistically or clinically significant."/>
            <p:cNvSpPr txBox="1"/>
            <p:nvPr/>
          </p:nvSpPr>
          <p:spPr>
            <a:xfrm>
              <a:off x="45720" y="464457"/>
              <a:ext cx="7968341" cy="1056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800">
                  <a:solidFill>
                    <a:srgbClr val="C00000"/>
                  </a:solidFill>
                </a:defRPr>
              </a:pPr>
              <a:r>
                <a:t>The median difference of 2 (95% CI, −4 to 7; P = .56) was </a:t>
              </a:r>
              <a:r>
                <a:rPr u="sng"/>
                <a:t>not statistically or clinically significant</a:t>
              </a:r>
              <a:r>
                <a:t>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6230" y="524804"/>
            <a:ext cx="6528400" cy="52862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Title 1"/>
          <p:cNvSpPr txBox="1"/>
          <p:nvPr>
            <p:ph type="title"/>
          </p:nvPr>
        </p:nvSpPr>
        <p:spPr>
          <a:xfrm>
            <a:off x="1484308" y="248478"/>
            <a:ext cx="10018715" cy="983976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BACKGROUND</a:t>
            </a:r>
          </a:p>
        </p:txBody>
      </p:sp>
      <p:sp>
        <p:nvSpPr>
          <p:cNvPr id="424" name="Content Placeholder 2"/>
          <p:cNvSpPr txBox="1"/>
          <p:nvPr>
            <p:ph type="body" idx="1"/>
          </p:nvPr>
        </p:nvSpPr>
        <p:spPr>
          <a:xfrm>
            <a:off x="397564" y="1665026"/>
            <a:ext cx="11330611" cy="489479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3200" u="sng">
                <a:solidFill>
                  <a:srgbClr val="00B05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Primary Outcome</a:t>
            </a:r>
          </a:p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Median differences of</a:t>
            </a:r>
            <a:r>
              <a:rPr>
                <a:solidFill>
                  <a:srgbClr val="C00000"/>
                </a:solidFill>
              </a:rPr>
              <a:t> each domain </a:t>
            </a:r>
            <a:r>
              <a:t>of QoR-15 were </a:t>
            </a:r>
            <a:r>
              <a:rPr>
                <a:solidFill>
                  <a:srgbClr val="C00000"/>
                </a:solidFill>
              </a:rPr>
              <a:t>not different </a:t>
            </a:r>
            <a:r>
              <a:t>(Table 2)</a:t>
            </a:r>
          </a:p>
        </p:txBody>
      </p:sp>
      <p:grpSp>
        <p:nvGrpSpPr>
          <p:cNvPr id="427" name="Rectangle: Rounded Corners 3"/>
          <p:cNvGrpSpPr/>
          <p:nvPr/>
        </p:nvGrpSpPr>
        <p:grpSpPr>
          <a:xfrm>
            <a:off x="2941983" y="251791"/>
            <a:ext cx="6188765" cy="954157"/>
            <a:chOff x="0" y="0"/>
            <a:chExt cx="6188764" cy="954156"/>
          </a:xfrm>
        </p:grpSpPr>
        <p:sp>
          <p:nvSpPr>
            <p:cNvPr id="425" name="Rounded Rectangle"/>
            <p:cNvSpPr/>
            <p:nvPr/>
          </p:nvSpPr>
          <p:spPr>
            <a:xfrm>
              <a:off x="0" y="0"/>
              <a:ext cx="6188765" cy="954157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6" name="Results"/>
            <p:cNvSpPr txBox="1"/>
            <p:nvPr/>
          </p:nvSpPr>
          <p:spPr>
            <a:xfrm>
              <a:off x="92298" y="50358"/>
              <a:ext cx="6004169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Results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0080" y="888273"/>
            <a:ext cx="10818694" cy="4676503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Straight Connector 5"/>
          <p:cNvSpPr/>
          <p:nvPr/>
        </p:nvSpPr>
        <p:spPr>
          <a:xfrm>
            <a:off x="953588" y="2116183"/>
            <a:ext cx="10032275" cy="26126"/>
          </a:xfrm>
          <a:prstGeom prst="line">
            <a:avLst/>
          </a:prstGeom>
          <a:ln w="28575">
            <a:solidFill>
              <a:srgbClr val="C00000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431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3588" y="3247199"/>
            <a:ext cx="10053176" cy="60966"/>
          </a:xfrm>
          <a:prstGeom prst="rect">
            <a:avLst/>
          </a:prstGeom>
          <a:ln w="12700">
            <a:miter lim="400000"/>
          </a:ln>
        </p:spPr>
      </p:pic>
      <p:sp>
        <p:nvSpPr>
          <p:cNvPr id="432" name="5-Point Star 7"/>
          <p:cNvSpPr/>
          <p:nvPr/>
        </p:nvSpPr>
        <p:spPr>
          <a:xfrm>
            <a:off x="757646" y="2142308"/>
            <a:ext cx="195943" cy="14369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C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33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7599" y="1909772"/>
            <a:ext cx="195090" cy="146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4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0100" y="4257178"/>
            <a:ext cx="195090" cy="146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3137" y="4403495"/>
            <a:ext cx="10053176" cy="609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Title 1"/>
          <p:cNvSpPr txBox="1"/>
          <p:nvPr>
            <p:ph type="title"/>
          </p:nvPr>
        </p:nvSpPr>
        <p:spPr>
          <a:xfrm>
            <a:off x="1484308" y="248478"/>
            <a:ext cx="10018715" cy="983976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BACKGROUND</a:t>
            </a:r>
          </a:p>
        </p:txBody>
      </p:sp>
      <p:sp>
        <p:nvSpPr>
          <p:cNvPr id="438" name="Content Placeholder 2"/>
          <p:cNvSpPr txBox="1"/>
          <p:nvPr>
            <p:ph type="body" idx="1"/>
          </p:nvPr>
        </p:nvSpPr>
        <p:spPr>
          <a:xfrm>
            <a:off x="397564" y="1665026"/>
            <a:ext cx="11330611" cy="489479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3200" u="sng">
                <a:solidFill>
                  <a:srgbClr val="00B05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Primary Outcome</a:t>
            </a:r>
          </a:p>
          <a:p>
            <a:pPr>
              <a:defRPr b="1" sz="2800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A secondary as-per-protocol sensitivity analysis</a:t>
            </a:r>
            <a:r>
              <a:rPr>
                <a:solidFill>
                  <a:srgbClr val="000000"/>
                </a:solidFill>
              </a:rPr>
              <a:t> included 146 patients who received spinal anesthesia without general anesthesia and the allocated intervention (</a:t>
            </a:r>
            <a:r>
              <a:t>2 patients were excluded in the ropivacaine group</a:t>
            </a:r>
            <a:r>
              <a:rPr>
                <a:solidFill>
                  <a:srgbClr val="000000"/>
                </a:solidFill>
              </a:rPr>
              <a:t>, and </a:t>
            </a:r>
            <a:r>
              <a:t>4 patients were excluded in the placebo group)</a:t>
            </a:r>
            <a:r>
              <a:rPr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441" name="Rectangle: Rounded Corners 3"/>
          <p:cNvGrpSpPr/>
          <p:nvPr/>
        </p:nvGrpSpPr>
        <p:grpSpPr>
          <a:xfrm>
            <a:off x="2941983" y="251791"/>
            <a:ext cx="6188765" cy="954157"/>
            <a:chOff x="0" y="0"/>
            <a:chExt cx="6188764" cy="954156"/>
          </a:xfrm>
        </p:grpSpPr>
        <p:sp>
          <p:nvSpPr>
            <p:cNvPr id="439" name="Rounded Rectangle"/>
            <p:cNvSpPr/>
            <p:nvPr/>
          </p:nvSpPr>
          <p:spPr>
            <a:xfrm>
              <a:off x="0" y="0"/>
              <a:ext cx="6188765" cy="954157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40" name="Results"/>
            <p:cNvSpPr txBox="1"/>
            <p:nvPr/>
          </p:nvSpPr>
          <p:spPr>
            <a:xfrm>
              <a:off x="92298" y="50358"/>
              <a:ext cx="6004169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Results</a:t>
              </a:r>
            </a:p>
          </p:txBody>
        </p:sp>
      </p:grpSp>
      <p:grpSp>
        <p:nvGrpSpPr>
          <p:cNvPr id="444" name="Rectangle 4"/>
          <p:cNvGrpSpPr/>
          <p:nvPr/>
        </p:nvGrpSpPr>
        <p:grpSpPr>
          <a:xfrm>
            <a:off x="3450297" y="4441371"/>
            <a:ext cx="5225144" cy="1776549"/>
            <a:chOff x="0" y="0"/>
            <a:chExt cx="5225143" cy="1776547"/>
          </a:xfrm>
        </p:grpSpPr>
        <p:sp>
          <p:nvSpPr>
            <p:cNvPr id="442" name="Rectangle"/>
            <p:cNvSpPr/>
            <p:nvPr/>
          </p:nvSpPr>
          <p:spPr>
            <a:xfrm>
              <a:off x="-1" y="0"/>
              <a:ext cx="5225145" cy="1776548"/>
            </a:xfrm>
            <a:prstGeom prst="rect">
              <a:avLst/>
            </a:prstGeom>
            <a:solidFill>
              <a:srgbClr val="F0D7B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3200">
                  <a:solidFill>
                    <a:srgbClr val="FFFFFF"/>
                  </a:solidFill>
                  <a:latin typeface="DilleniaUPC"/>
                  <a:ea typeface="DilleniaUPC"/>
                  <a:cs typeface="DilleniaUPC"/>
                  <a:sym typeface="DilleniaUPC"/>
                </a:defRPr>
              </a:pPr>
            </a:p>
          </p:txBody>
        </p:sp>
        <p:sp>
          <p:nvSpPr>
            <p:cNvPr id="443" name="The results were similar…"/>
            <p:cNvSpPr txBox="1"/>
            <p:nvPr/>
          </p:nvSpPr>
          <p:spPr>
            <a:xfrm>
              <a:off x="45719" y="114586"/>
              <a:ext cx="5133704" cy="15473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3200">
                  <a:solidFill>
                    <a:srgbClr val="C00000"/>
                  </a:solidFill>
                  <a:latin typeface="DilleniaUPC"/>
                  <a:ea typeface="DilleniaUPC"/>
                  <a:cs typeface="DilleniaUPC"/>
                  <a:sym typeface="DilleniaUPC"/>
                </a:defRPr>
              </a:pPr>
              <a:r>
                <a:t>The results were similar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b="1" sz="3200">
                  <a:solidFill>
                    <a:srgbClr val="C00000"/>
                  </a:solidFill>
                  <a:latin typeface="DilleniaUPC"/>
                  <a:ea typeface="DilleniaUPC"/>
                  <a:cs typeface="DilleniaUPC"/>
                  <a:sym typeface="DilleniaUPC"/>
                </a:defRPr>
              </a:pPr>
            </a:p>
            <a:p>
              <a:pPr algn="ctr">
                <a:defRPr b="1" sz="3200">
                  <a:solidFill>
                    <a:srgbClr val="C00000"/>
                  </a:solidFill>
                  <a:latin typeface="DilleniaUPC"/>
                  <a:ea typeface="DilleniaUPC"/>
                  <a:cs typeface="DilleniaUPC"/>
                  <a:sym typeface="DilleniaUPC"/>
                </a:defRPr>
              </a:pPr>
              <a:r>
                <a:t>Patients 152 </a:t>
              </a:r>
              <a:r>
                <a:rPr b="0">
                  <a:latin typeface="Wingdings"/>
                  <a:ea typeface="Wingdings"/>
                  <a:cs typeface="Wingdings"/>
                  <a:sym typeface="Wingdings"/>
                </a:rPr>
                <a:t> </a:t>
              </a:r>
              <a:r>
                <a:t>146</a:t>
              </a:r>
              <a:r>
                <a:rPr>
                  <a:solidFill>
                    <a:srgbClr val="FFFFFF"/>
                  </a:solidFill>
                </a:rPr>
                <a:t>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Title 1"/>
          <p:cNvSpPr txBox="1"/>
          <p:nvPr>
            <p:ph type="title"/>
          </p:nvPr>
        </p:nvSpPr>
        <p:spPr>
          <a:xfrm>
            <a:off x="1484308" y="248478"/>
            <a:ext cx="10018715" cy="983976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BACKGROUND</a:t>
            </a:r>
          </a:p>
        </p:txBody>
      </p:sp>
      <p:sp>
        <p:nvSpPr>
          <p:cNvPr id="447" name="Content Placeholder 2"/>
          <p:cNvSpPr txBox="1"/>
          <p:nvPr>
            <p:ph type="body" idx="1"/>
          </p:nvPr>
        </p:nvSpPr>
        <p:spPr>
          <a:xfrm>
            <a:off x="397564" y="1665026"/>
            <a:ext cx="11330611" cy="489479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3200" u="sng">
                <a:solidFill>
                  <a:srgbClr val="00B05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Primary Outcome</a:t>
            </a:r>
          </a:p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Median (IQR) QoR-15 score on POD 1 of ropivacaine group was 119.5 (102–124.5) compared with the placebo group, which had a median (IQR) of 114.5 (98–126).</a:t>
            </a:r>
          </a:p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The </a:t>
            </a:r>
            <a:r>
              <a:rPr>
                <a:solidFill>
                  <a:srgbClr val="C00000"/>
                </a:solidFill>
              </a:rPr>
              <a:t>median difference of 2 </a:t>
            </a:r>
            <a:r>
              <a:t>(95% CI, - 3 to 8; P = .48) was </a:t>
            </a:r>
            <a:r>
              <a:rPr u="sng">
                <a:solidFill>
                  <a:srgbClr val="C00000"/>
                </a:solidFill>
              </a:rPr>
              <a:t>not statistically or clinically significant</a:t>
            </a:r>
          </a:p>
        </p:txBody>
      </p:sp>
      <p:grpSp>
        <p:nvGrpSpPr>
          <p:cNvPr id="450" name="Rectangle: Rounded Corners 3"/>
          <p:cNvGrpSpPr/>
          <p:nvPr/>
        </p:nvGrpSpPr>
        <p:grpSpPr>
          <a:xfrm>
            <a:off x="2941983" y="251791"/>
            <a:ext cx="6188765" cy="954157"/>
            <a:chOff x="0" y="0"/>
            <a:chExt cx="6188764" cy="954156"/>
          </a:xfrm>
        </p:grpSpPr>
        <p:sp>
          <p:nvSpPr>
            <p:cNvPr id="448" name="Rounded Rectangle"/>
            <p:cNvSpPr/>
            <p:nvPr/>
          </p:nvSpPr>
          <p:spPr>
            <a:xfrm>
              <a:off x="0" y="0"/>
              <a:ext cx="6188765" cy="954157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49" name="Results"/>
            <p:cNvSpPr txBox="1"/>
            <p:nvPr/>
          </p:nvSpPr>
          <p:spPr>
            <a:xfrm>
              <a:off x="92298" y="50358"/>
              <a:ext cx="6004169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Results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Title 1"/>
          <p:cNvSpPr txBox="1"/>
          <p:nvPr>
            <p:ph type="title"/>
          </p:nvPr>
        </p:nvSpPr>
        <p:spPr>
          <a:xfrm>
            <a:off x="1484308" y="248478"/>
            <a:ext cx="10018715" cy="983976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BACKGROUND</a:t>
            </a:r>
          </a:p>
        </p:txBody>
      </p:sp>
      <p:sp>
        <p:nvSpPr>
          <p:cNvPr id="453" name="Content Placeholder 2"/>
          <p:cNvSpPr txBox="1"/>
          <p:nvPr>
            <p:ph type="body" idx="1"/>
          </p:nvPr>
        </p:nvSpPr>
        <p:spPr>
          <a:xfrm>
            <a:off x="397564" y="1665026"/>
            <a:ext cx="11330611" cy="489479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3200" u="sng">
                <a:solidFill>
                  <a:srgbClr val="00B05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Secondary Outcome</a:t>
            </a:r>
          </a:p>
          <a:p>
            <a:pPr>
              <a:defRPr b="1" sz="2800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Worst pain NRS at rest and on movement </a:t>
            </a:r>
            <a:r>
              <a:rPr>
                <a:solidFill>
                  <a:srgbClr val="000000"/>
                </a:solidFill>
              </a:rPr>
              <a:t>on POD 1 (Figure 3), </a:t>
            </a:r>
            <a:r>
              <a:t>OMEs</a:t>
            </a:r>
            <a:r>
              <a:rPr>
                <a:solidFill>
                  <a:srgbClr val="000000"/>
                </a:solidFill>
              </a:rPr>
              <a:t> on PODs 1 and 2, 10MWT on POD 1</a:t>
            </a:r>
            <a:r>
              <a:t>, BPI interference </a:t>
            </a:r>
            <a:r>
              <a:rPr>
                <a:solidFill>
                  <a:srgbClr val="000000"/>
                </a:solidFill>
              </a:rPr>
              <a:t>on POD 90, and </a:t>
            </a:r>
            <a:r>
              <a:t>length of stay </a:t>
            </a:r>
            <a:r>
              <a:rPr>
                <a:solidFill>
                  <a:srgbClr val="000000"/>
                </a:solidFill>
              </a:rPr>
              <a:t>(Table 2)</a:t>
            </a:r>
          </a:p>
        </p:txBody>
      </p:sp>
      <p:grpSp>
        <p:nvGrpSpPr>
          <p:cNvPr id="456" name="Rectangle: Rounded Corners 3"/>
          <p:cNvGrpSpPr/>
          <p:nvPr/>
        </p:nvGrpSpPr>
        <p:grpSpPr>
          <a:xfrm>
            <a:off x="2941983" y="251791"/>
            <a:ext cx="6188765" cy="954157"/>
            <a:chOff x="0" y="0"/>
            <a:chExt cx="6188764" cy="954156"/>
          </a:xfrm>
        </p:grpSpPr>
        <p:sp>
          <p:nvSpPr>
            <p:cNvPr id="454" name="Rounded Rectangle"/>
            <p:cNvSpPr/>
            <p:nvPr/>
          </p:nvSpPr>
          <p:spPr>
            <a:xfrm>
              <a:off x="0" y="0"/>
              <a:ext cx="6188765" cy="954157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55" name="Results"/>
            <p:cNvSpPr txBox="1"/>
            <p:nvPr/>
          </p:nvSpPr>
          <p:spPr>
            <a:xfrm>
              <a:off x="92298" y="50358"/>
              <a:ext cx="6004169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Results</a:t>
              </a:r>
            </a:p>
          </p:txBody>
        </p:sp>
      </p:grpSp>
      <p:grpSp>
        <p:nvGrpSpPr>
          <p:cNvPr id="459" name="Rectangle 4"/>
          <p:cNvGrpSpPr/>
          <p:nvPr/>
        </p:nvGrpSpPr>
        <p:grpSpPr>
          <a:xfrm>
            <a:off x="2782387" y="4062548"/>
            <a:ext cx="6021978" cy="1763487"/>
            <a:chOff x="0" y="0"/>
            <a:chExt cx="6021976" cy="1763485"/>
          </a:xfrm>
        </p:grpSpPr>
        <p:sp>
          <p:nvSpPr>
            <p:cNvPr id="457" name="Rectangle"/>
            <p:cNvSpPr/>
            <p:nvPr/>
          </p:nvSpPr>
          <p:spPr>
            <a:xfrm>
              <a:off x="0" y="0"/>
              <a:ext cx="6021977" cy="1763486"/>
            </a:xfrm>
            <a:prstGeom prst="rect">
              <a:avLst/>
            </a:prstGeom>
            <a:solidFill>
              <a:srgbClr val="F0D7B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58" name="Not different"/>
            <p:cNvSpPr txBox="1"/>
            <p:nvPr/>
          </p:nvSpPr>
          <p:spPr>
            <a:xfrm>
              <a:off x="45719" y="556622"/>
              <a:ext cx="5930538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200">
                  <a:solidFill>
                    <a:srgbClr val="C00000"/>
                  </a:solidFill>
                </a:defRPr>
              </a:lvl1pPr>
            </a:lstStyle>
            <a:p>
              <a:pPr/>
              <a:r>
                <a:t>Not different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1"/>
          <p:cNvSpPr txBox="1"/>
          <p:nvPr>
            <p:ph type="title"/>
          </p:nvPr>
        </p:nvSpPr>
        <p:spPr>
          <a:xfrm>
            <a:off x="1484308" y="248478"/>
            <a:ext cx="10018715" cy="983976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BACKGROUND</a:t>
            </a:r>
          </a:p>
        </p:txBody>
      </p:sp>
      <p:grpSp>
        <p:nvGrpSpPr>
          <p:cNvPr id="211" name="Rectangle: Rounded Corners 3"/>
          <p:cNvGrpSpPr/>
          <p:nvPr/>
        </p:nvGrpSpPr>
        <p:grpSpPr>
          <a:xfrm>
            <a:off x="2941983" y="251791"/>
            <a:ext cx="6188765" cy="954157"/>
            <a:chOff x="0" y="0"/>
            <a:chExt cx="6188764" cy="954156"/>
          </a:xfrm>
        </p:grpSpPr>
        <p:sp>
          <p:nvSpPr>
            <p:cNvPr id="209" name="Rounded Rectangle"/>
            <p:cNvSpPr/>
            <p:nvPr/>
          </p:nvSpPr>
          <p:spPr>
            <a:xfrm>
              <a:off x="0" y="0"/>
              <a:ext cx="6188765" cy="954157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0" name="Background"/>
            <p:cNvSpPr txBox="1"/>
            <p:nvPr/>
          </p:nvSpPr>
          <p:spPr>
            <a:xfrm>
              <a:off x="92298" y="50358"/>
              <a:ext cx="6004169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Background</a:t>
              </a:r>
            </a:p>
          </p:txBody>
        </p:sp>
      </p:grpSp>
      <p:sp>
        <p:nvSpPr>
          <p:cNvPr id="212" name="ตัวยึดเนื้อหา 7"/>
          <p:cNvSpPr txBox="1"/>
          <p:nvPr>
            <p:ph type="body" idx="1"/>
          </p:nvPr>
        </p:nvSpPr>
        <p:spPr>
          <a:xfrm>
            <a:off x="913773" y="1567544"/>
            <a:ext cx="10363828" cy="4493622"/>
          </a:xfrm>
          <a:prstGeom prst="rect">
            <a:avLst/>
          </a:prstGeom>
        </p:spPr>
        <p:txBody>
          <a:bodyPr/>
          <a:lstStyle/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a valid, responsive, multidimensional patient-reported </a:t>
            </a:r>
            <a:r>
              <a:rPr>
                <a:solidFill>
                  <a:srgbClr val="C00000"/>
                </a:solidFill>
              </a:rPr>
              <a:t>quality of recovery scale </a:t>
            </a:r>
            <a:r>
              <a:t>is preferable to comprehensively </a:t>
            </a:r>
            <a:r>
              <a:rPr>
                <a:solidFill>
                  <a:srgbClr val="C00000"/>
                </a:solidFill>
              </a:rPr>
              <a:t>measure clinical impact of intervention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7075" y="757644"/>
            <a:ext cx="6413863" cy="50590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Title 1"/>
          <p:cNvSpPr txBox="1"/>
          <p:nvPr>
            <p:ph type="title"/>
          </p:nvPr>
        </p:nvSpPr>
        <p:spPr>
          <a:xfrm>
            <a:off x="1484308" y="248478"/>
            <a:ext cx="10018715" cy="983976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BACKGROUND</a:t>
            </a:r>
          </a:p>
        </p:txBody>
      </p:sp>
      <p:sp>
        <p:nvSpPr>
          <p:cNvPr id="464" name="Content Placeholder 2"/>
          <p:cNvSpPr txBox="1"/>
          <p:nvPr>
            <p:ph type="body" idx="1"/>
          </p:nvPr>
        </p:nvSpPr>
        <p:spPr>
          <a:xfrm>
            <a:off x="397564" y="1665026"/>
            <a:ext cx="11330611" cy="489479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3200" u="sng">
                <a:solidFill>
                  <a:srgbClr val="00B05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Secondary Outcome</a:t>
            </a:r>
          </a:p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The </a:t>
            </a:r>
            <a:r>
              <a:rPr>
                <a:solidFill>
                  <a:srgbClr val="C00000"/>
                </a:solidFill>
              </a:rPr>
              <a:t>median (IQR) BPI severity at POD 90 </a:t>
            </a:r>
            <a:r>
              <a:t>in the ropivacaine group was 0.25 (0–1), compared with 0 (0–0.25) in the placebo group</a:t>
            </a:r>
          </a:p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This median difference was statistically significant (P = .03) </a:t>
            </a:r>
            <a:r>
              <a:rPr b="0">
                <a:solidFill>
                  <a:srgbClr val="C00000"/>
                </a:solid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>
                <a:solidFill>
                  <a:srgbClr val="C00000"/>
                </a:solidFill>
              </a:rPr>
              <a:t>not clinically significant</a:t>
            </a:r>
          </a:p>
        </p:txBody>
      </p:sp>
      <p:grpSp>
        <p:nvGrpSpPr>
          <p:cNvPr id="467" name="Rectangle: Rounded Corners 3"/>
          <p:cNvGrpSpPr/>
          <p:nvPr/>
        </p:nvGrpSpPr>
        <p:grpSpPr>
          <a:xfrm>
            <a:off x="2941983" y="251791"/>
            <a:ext cx="6188765" cy="954157"/>
            <a:chOff x="0" y="0"/>
            <a:chExt cx="6188764" cy="954156"/>
          </a:xfrm>
        </p:grpSpPr>
        <p:sp>
          <p:nvSpPr>
            <p:cNvPr id="465" name="Rounded Rectangle"/>
            <p:cNvSpPr/>
            <p:nvPr/>
          </p:nvSpPr>
          <p:spPr>
            <a:xfrm>
              <a:off x="0" y="0"/>
              <a:ext cx="6188765" cy="954157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66" name="Results"/>
            <p:cNvSpPr txBox="1"/>
            <p:nvPr/>
          </p:nvSpPr>
          <p:spPr>
            <a:xfrm>
              <a:off x="92298" y="50358"/>
              <a:ext cx="6004169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Results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Title 1"/>
          <p:cNvSpPr txBox="1"/>
          <p:nvPr>
            <p:ph type="title"/>
          </p:nvPr>
        </p:nvSpPr>
        <p:spPr>
          <a:xfrm>
            <a:off x="1484308" y="248478"/>
            <a:ext cx="10018715" cy="983976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BACKGROUND</a:t>
            </a:r>
          </a:p>
        </p:txBody>
      </p:sp>
      <p:sp>
        <p:nvSpPr>
          <p:cNvPr id="470" name="Content Placeholder 2"/>
          <p:cNvSpPr txBox="1"/>
          <p:nvPr>
            <p:ph type="body" idx="1"/>
          </p:nvPr>
        </p:nvSpPr>
        <p:spPr>
          <a:xfrm>
            <a:off x="397564" y="1665026"/>
            <a:ext cx="11330611" cy="489479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3200" u="sng">
                <a:solidFill>
                  <a:srgbClr val="00B05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Secondary Outcome</a:t>
            </a:r>
          </a:p>
          <a:p>
            <a:pPr>
              <a:defRPr b="1" sz="2800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The number (proportion) of patients using any opioid analgesia </a:t>
            </a:r>
            <a:r>
              <a:rPr>
                <a:solidFill>
                  <a:srgbClr val="000000"/>
                </a:solidFill>
              </a:rPr>
              <a:t>in the ropivacaine and placebo groups were 11 (15%) and 14 (18%) at POD 30, and 3 (4%) and 2 (3%) at POD 90</a:t>
            </a:r>
            <a:endParaRPr>
              <a:solidFill>
                <a:srgbClr val="000000"/>
              </a:solidFill>
            </a:endParaRPr>
          </a:p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The </a:t>
            </a:r>
            <a:r>
              <a:rPr>
                <a:solidFill>
                  <a:srgbClr val="C00000"/>
                </a:solidFill>
              </a:rPr>
              <a:t>respective risk ratios</a:t>
            </a:r>
            <a:r>
              <a:t> were 0.83 (95% CI, 0.40–1.7; P = .67) and 1.6 (95% CI, 0.27–9.2; P = .61)</a:t>
            </a:r>
          </a:p>
        </p:txBody>
      </p:sp>
      <p:grpSp>
        <p:nvGrpSpPr>
          <p:cNvPr id="473" name="Rectangle: Rounded Corners 3"/>
          <p:cNvGrpSpPr/>
          <p:nvPr/>
        </p:nvGrpSpPr>
        <p:grpSpPr>
          <a:xfrm>
            <a:off x="2941983" y="251791"/>
            <a:ext cx="6188765" cy="954157"/>
            <a:chOff x="0" y="0"/>
            <a:chExt cx="6188764" cy="954156"/>
          </a:xfrm>
        </p:grpSpPr>
        <p:sp>
          <p:nvSpPr>
            <p:cNvPr id="471" name="Rounded Rectangle"/>
            <p:cNvSpPr/>
            <p:nvPr/>
          </p:nvSpPr>
          <p:spPr>
            <a:xfrm>
              <a:off x="0" y="0"/>
              <a:ext cx="6188765" cy="954157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72" name="Results"/>
            <p:cNvSpPr txBox="1"/>
            <p:nvPr/>
          </p:nvSpPr>
          <p:spPr>
            <a:xfrm>
              <a:off x="92298" y="50358"/>
              <a:ext cx="6004169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Results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Title 1"/>
          <p:cNvSpPr txBox="1"/>
          <p:nvPr>
            <p:ph type="title"/>
          </p:nvPr>
        </p:nvSpPr>
        <p:spPr>
          <a:xfrm>
            <a:off x="1484308" y="248478"/>
            <a:ext cx="10018715" cy="983976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BACKGROUND</a:t>
            </a:r>
          </a:p>
        </p:txBody>
      </p:sp>
      <p:sp>
        <p:nvSpPr>
          <p:cNvPr id="476" name="Content Placeholder 2"/>
          <p:cNvSpPr txBox="1"/>
          <p:nvPr>
            <p:ph type="body" idx="1"/>
          </p:nvPr>
        </p:nvSpPr>
        <p:spPr>
          <a:xfrm>
            <a:off x="397564" y="1665026"/>
            <a:ext cx="11330611" cy="489479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3200" u="sng">
                <a:solidFill>
                  <a:srgbClr val="00B05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Adverse Event</a:t>
            </a:r>
          </a:p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There were </a:t>
            </a:r>
            <a:r>
              <a:rPr>
                <a:solidFill>
                  <a:srgbClr val="C00000"/>
                </a:solidFill>
              </a:rPr>
              <a:t>no local anesthetic toxicity</a:t>
            </a:r>
            <a:r>
              <a:t> complications</a:t>
            </a:r>
          </a:p>
          <a:p>
            <a:pPr>
              <a:defRPr b="1" sz="2800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3 patients </a:t>
            </a:r>
            <a:r>
              <a:rPr>
                <a:solidFill>
                  <a:srgbClr val="000000"/>
                </a:solidFill>
              </a:rPr>
              <a:t>in  </a:t>
            </a:r>
            <a:r>
              <a:t>ropivacaine group </a:t>
            </a:r>
            <a:r>
              <a:rPr>
                <a:solidFill>
                  <a:srgbClr val="000000"/>
                </a:solidFill>
              </a:rPr>
              <a:t>had </a:t>
            </a:r>
            <a:r>
              <a:t>superficial wound infections </a:t>
            </a:r>
            <a:r>
              <a:rPr>
                <a:solidFill>
                  <a:srgbClr val="000000"/>
                </a:solidFill>
              </a:rPr>
              <a:t>requiring antibiotic treatment</a:t>
            </a:r>
            <a:endParaRPr>
              <a:solidFill>
                <a:srgbClr val="000000"/>
              </a:solidFill>
            </a:endParaRPr>
          </a:p>
          <a:p>
            <a:pPr>
              <a:defRPr b="1" sz="2800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1 patient in each group </a:t>
            </a:r>
            <a:r>
              <a:rPr>
                <a:solidFill>
                  <a:srgbClr val="000000"/>
                </a:solidFill>
              </a:rPr>
              <a:t>had a </a:t>
            </a:r>
            <a:r>
              <a:t>prosthesis infection</a:t>
            </a:r>
            <a:r>
              <a:rPr>
                <a:solidFill>
                  <a:srgbClr val="000000"/>
                </a:solidFill>
              </a:rPr>
              <a:t> requiring antibiotic treatment and joint washout</a:t>
            </a:r>
          </a:p>
        </p:txBody>
      </p:sp>
      <p:grpSp>
        <p:nvGrpSpPr>
          <p:cNvPr id="479" name="Rectangle: Rounded Corners 3"/>
          <p:cNvGrpSpPr/>
          <p:nvPr/>
        </p:nvGrpSpPr>
        <p:grpSpPr>
          <a:xfrm>
            <a:off x="2941983" y="251791"/>
            <a:ext cx="6188765" cy="954157"/>
            <a:chOff x="0" y="0"/>
            <a:chExt cx="6188764" cy="954156"/>
          </a:xfrm>
        </p:grpSpPr>
        <p:sp>
          <p:nvSpPr>
            <p:cNvPr id="477" name="Rounded Rectangle"/>
            <p:cNvSpPr/>
            <p:nvPr/>
          </p:nvSpPr>
          <p:spPr>
            <a:xfrm>
              <a:off x="0" y="0"/>
              <a:ext cx="6188765" cy="954157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78" name="Results"/>
            <p:cNvSpPr txBox="1"/>
            <p:nvPr/>
          </p:nvSpPr>
          <p:spPr>
            <a:xfrm>
              <a:off x="92298" y="50358"/>
              <a:ext cx="6004169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Results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Rectangle: Rounded Corners 3"/>
          <p:cNvGrpSpPr/>
          <p:nvPr/>
        </p:nvGrpSpPr>
        <p:grpSpPr>
          <a:xfrm>
            <a:off x="3154016" y="1202636"/>
            <a:ext cx="5512906" cy="1792356"/>
            <a:chOff x="0" y="0"/>
            <a:chExt cx="5512904" cy="1792354"/>
          </a:xfrm>
        </p:grpSpPr>
        <p:sp>
          <p:nvSpPr>
            <p:cNvPr id="481" name="Rounded Rectangle"/>
            <p:cNvSpPr/>
            <p:nvPr/>
          </p:nvSpPr>
          <p:spPr>
            <a:xfrm>
              <a:off x="0" y="0"/>
              <a:ext cx="5512905" cy="1792355"/>
            </a:xfrm>
            <a:prstGeom prst="roundRect">
              <a:avLst>
                <a:gd name="adj" fmla="val 16667"/>
              </a:avLst>
            </a:prstGeom>
            <a:solidFill>
              <a:srgbClr val="107EC6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82" name="DISCUSSION"/>
            <p:cNvSpPr txBox="1"/>
            <p:nvPr/>
          </p:nvSpPr>
          <p:spPr>
            <a:xfrm>
              <a:off x="133216" y="469457"/>
              <a:ext cx="5246473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DISCUSSION</a:t>
              </a:r>
            </a:p>
          </p:txBody>
        </p:sp>
      </p:grpSp>
      <p:pic>
        <p:nvPicPr>
          <p:cNvPr id="48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9858" y="3813311"/>
            <a:ext cx="3695082" cy="257113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5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03283" y="3803165"/>
            <a:ext cx="3469586" cy="2581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Content Placeholder 2"/>
          <p:cNvSpPr txBox="1"/>
          <p:nvPr>
            <p:ph type="body" idx="1"/>
          </p:nvPr>
        </p:nvSpPr>
        <p:spPr>
          <a:xfrm>
            <a:off x="764275" y="1762538"/>
            <a:ext cx="10738747" cy="3790124"/>
          </a:xfrm>
          <a:prstGeom prst="rect">
            <a:avLst/>
          </a:prstGeom>
        </p:spPr>
        <p:txBody>
          <a:bodyPr/>
          <a:lstStyle/>
          <a:p>
            <a:pPr>
              <a:defRPr b="1" sz="2800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no significant </a:t>
            </a:r>
            <a:r>
              <a:rPr>
                <a:solidFill>
                  <a:srgbClr val="000000"/>
                </a:solidFill>
              </a:rPr>
              <a:t>difference in the </a:t>
            </a:r>
            <a:r>
              <a:t>primary outcome measure</a:t>
            </a:r>
            <a:r>
              <a:rPr>
                <a:solidFill>
                  <a:srgbClr val="000000"/>
                </a:solidFill>
              </a:rPr>
              <a:t>, QoR-15 score on POD 1, in patients receiving 0.2% ropivacaine LIA compared with 0.9% saline as placebo</a:t>
            </a:r>
          </a:p>
        </p:txBody>
      </p:sp>
      <p:grpSp>
        <p:nvGrpSpPr>
          <p:cNvPr id="490" name="Rectangle: Rounded Corners 3"/>
          <p:cNvGrpSpPr/>
          <p:nvPr/>
        </p:nvGrpSpPr>
        <p:grpSpPr>
          <a:xfrm>
            <a:off x="4299044" y="368936"/>
            <a:ext cx="3766784" cy="954157"/>
            <a:chOff x="0" y="0"/>
            <a:chExt cx="3766782" cy="954156"/>
          </a:xfrm>
        </p:grpSpPr>
        <p:sp>
          <p:nvSpPr>
            <p:cNvPr id="488" name="Rounded Rectangle"/>
            <p:cNvSpPr/>
            <p:nvPr/>
          </p:nvSpPr>
          <p:spPr>
            <a:xfrm>
              <a:off x="0" y="0"/>
              <a:ext cx="3766783" cy="954157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89" name="Discussion"/>
            <p:cNvSpPr txBox="1"/>
            <p:nvPr/>
          </p:nvSpPr>
          <p:spPr>
            <a:xfrm>
              <a:off x="92297" y="50358"/>
              <a:ext cx="3582187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Discussion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Content Placeholder 2"/>
          <p:cNvSpPr txBox="1"/>
          <p:nvPr>
            <p:ph type="body" idx="1"/>
          </p:nvPr>
        </p:nvSpPr>
        <p:spPr>
          <a:xfrm>
            <a:off x="764275" y="1762538"/>
            <a:ext cx="10738747" cy="3790124"/>
          </a:xfrm>
          <a:prstGeom prst="rect">
            <a:avLst/>
          </a:prstGeom>
        </p:spPr>
        <p:txBody>
          <a:bodyPr/>
          <a:lstStyle/>
          <a:p>
            <a:pPr>
              <a:defRPr b="1" sz="2800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no clinically </a:t>
            </a:r>
            <a:r>
              <a:rPr>
                <a:solidFill>
                  <a:srgbClr val="000000"/>
                </a:solidFill>
              </a:rPr>
              <a:t>significant differences between groups for </a:t>
            </a:r>
            <a:r>
              <a:t>secondary outcome    </a:t>
            </a:r>
          </a:p>
          <a:p>
            <a:pPr marL="0" indent="0">
              <a:buSzTx/>
              <a:buNone/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    -  worst pain NRS at rest or with movement</a:t>
            </a:r>
          </a:p>
          <a:p>
            <a:pPr marL="0" indent="0">
              <a:buSzTx/>
              <a:buNone/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    -  opioid consumption, early mobilization</a:t>
            </a:r>
          </a:p>
          <a:p>
            <a:pPr marL="0" indent="0">
              <a:buSzTx/>
              <a:buNone/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    -  pain severity or interference on POD 90</a:t>
            </a:r>
          </a:p>
          <a:p>
            <a:pPr marL="0" indent="0">
              <a:buSzTx/>
              <a:buNone/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    -  length of hospital stay</a:t>
            </a:r>
          </a:p>
        </p:txBody>
      </p:sp>
      <p:grpSp>
        <p:nvGrpSpPr>
          <p:cNvPr id="495" name="Rectangle: Rounded Corners 3"/>
          <p:cNvGrpSpPr/>
          <p:nvPr/>
        </p:nvGrpSpPr>
        <p:grpSpPr>
          <a:xfrm>
            <a:off x="4299044" y="368936"/>
            <a:ext cx="3766784" cy="954157"/>
            <a:chOff x="0" y="0"/>
            <a:chExt cx="3766782" cy="954156"/>
          </a:xfrm>
        </p:grpSpPr>
        <p:sp>
          <p:nvSpPr>
            <p:cNvPr id="493" name="Rounded Rectangle"/>
            <p:cNvSpPr/>
            <p:nvPr/>
          </p:nvSpPr>
          <p:spPr>
            <a:xfrm>
              <a:off x="0" y="0"/>
              <a:ext cx="3766783" cy="954157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94" name="Discussion"/>
            <p:cNvSpPr txBox="1"/>
            <p:nvPr/>
          </p:nvSpPr>
          <p:spPr>
            <a:xfrm>
              <a:off x="92297" y="50358"/>
              <a:ext cx="3582187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Discussion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Content Placeholder 2"/>
          <p:cNvSpPr txBox="1"/>
          <p:nvPr>
            <p:ph type="body" idx="1"/>
          </p:nvPr>
        </p:nvSpPr>
        <p:spPr>
          <a:xfrm>
            <a:off x="764275" y="1762538"/>
            <a:ext cx="10738747" cy="3790124"/>
          </a:xfrm>
          <a:prstGeom prst="rect">
            <a:avLst/>
          </a:prstGeom>
        </p:spPr>
        <p:txBody>
          <a:bodyPr/>
          <a:lstStyle/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Our findings are consistent with  other trial of LIA in anterior THA  </a:t>
            </a:r>
            <a:r>
              <a:rPr b="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>
                <a:solidFill>
                  <a:srgbClr val="C00000"/>
                </a:solidFill>
              </a:rPr>
              <a:t>no benefit </a:t>
            </a:r>
            <a:r>
              <a:t>of LIA compared with placebo in </a:t>
            </a:r>
            <a:r>
              <a:rPr>
                <a:solidFill>
                  <a:srgbClr val="C00000"/>
                </a:solidFill>
              </a:rPr>
              <a:t>pain scores at 4 hours</a:t>
            </a:r>
            <a:r>
              <a:t> post-op, or </a:t>
            </a:r>
            <a:r>
              <a:rPr>
                <a:solidFill>
                  <a:srgbClr val="C00000"/>
                </a:solidFill>
              </a:rPr>
              <a:t>opioid consumption </a:t>
            </a:r>
            <a:r>
              <a:t>up to 2 days post-op</a:t>
            </a:r>
          </a:p>
        </p:txBody>
      </p:sp>
      <p:grpSp>
        <p:nvGrpSpPr>
          <p:cNvPr id="500" name="Rectangle: Rounded Corners 3"/>
          <p:cNvGrpSpPr/>
          <p:nvPr/>
        </p:nvGrpSpPr>
        <p:grpSpPr>
          <a:xfrm>
            <a:off x="4299044" y="368936"/>
            <a:ext cx="3766784" cy="954157"/>
            <a:chOff x="0" y="0"/>
            <a:chExt cx="3766782" cy="954156"/>
          </a:xfrm>
        </p:grpSpPr>
        <p:sp>
          <p:nvSpPr>
            <p:cNvPr id="498" name="Rounded Rectangle"/>
            <p:cNvSpPr/>
            <p:nvPr/>
          </p:nvSpPr>
          <p:spPr>
            <a:xfrm>
              <a:off x="0" y="0"/>
              <a:ext cx="3766783" cy="954157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99" name="Discussion"/>
            <p:cNvSpPr txBox="1"/>
            <p:nvPr/>
          </p:nvSpPr>
          <p:spPr>
            <a:xfrm>
              <a:off x="92297" y="50358"/>
              <a:ext cx="3582187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Discussion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ontent Placeholder 2"/>
          <p:cNvSpPr txBox="1"/>
          <p:nvPr>
            <p:ph type="body" idx="1"/>
          </p:nvPr>
        </p:nvSpPr>
        <p:spPr>
          <a:xfrm>
            <a:off x="723331" y="1762538"/>
            <a:ext cx="10779691" cy="3790124"/>
          </a:xfrm>
          <a:prstGeom prst="rect">
            <a:avLst/>
          </a:prstGeom>
        </p:spPr>
        <p:txBody>
          <a:bodyPr/>
          <a:lstStyle/>
          <a:p>
            <a:pPr marL="178307" indent="-178307" defTabSz="713231">
              <a:spcBef>
                <a:spcPts val="700"/>
              </a:spcBef>
              <a:defRPr b="1" sz="2184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Uniquely</a:t>
            </a:r>
            <a:r>
              <a:rPr>
                <a:solidFill>
                  <a:srgbClr val="000000"/>
                </a:solidFill>
              </a:rPr>
              <a:t>, we used a </a:t>
            </a:r>
            <a:r>
              <a:t>multidimensional patient-reported </a:t>
            </a:r>
            <a:r>
              <a:rPr>
                <a:solidFill>
                  <a:srgbClr val="000000"/>
                </a:solidFill>
              </a:rPr>
              <a:t>outcome measure of recovery for the primary end point of the study </a:t>
            </a:r>
            <a:r>
              <a:rPr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000000"/>
                </a:solidFill>
              </a:rPr>
              <a:t>assessment of pain, physical comfort, and physical independence </a:t>
            </a:r>
            <a:r>
              <a:rPr>
                <a:solidFill>
                  <a:srgbClr val="000000"/>
                </a:solidFill>
              </a:rPr>
              <a:t>)</a:t>
            </a:r>
          </a:p>
          <a:p>
            <a:pPr marL="178307" indent="-178307" defTabSz="713231">
              <a:spcBef>
                <a:spcPts val="700"/>
              </a:spcBef>
              <a:defRPr b="1" sz="2184">
                <a:latin typeface="DilleniaUPC"/>
                <a:ea typeface="DilleniaUPC"/>
                <a:cs typeface="DilleniaUPC"/>
                <a:sym typeface="DilleniaUPC"/>
              </a:defRPr>
            </a:pPr>
          </a:p>
          <a:p>
            <a:pPr marL="178307" indent="-178307" defTabSz="713231">
              <a:spcBef>
                <a:spcPts val="700"/>
              </a:spcBef>
              <a:defRPr b="1" sz="2184">
                <a:latin typeface="DilleniaUPC"/>
                <a:ea typeface="DilleniaUPC"/>
                <a:cs typeface="DilleniaUPC"/>
                <a:sym typeface="DilleniaUPC"/>
              </a:defRPr>
            </a:pPr>
            <a:r>
              <a:t>In a recent systematic review, QoR-15 </a:t>
            </a:r>
            <a:r>
              <a:rPr>
                <a:solidFill>
                  <a:srgbClr val="C00000"/>
                </a:solidFill>
              </a:rPr>
              <a:t>fulfilled all criteria for measurement properties of a patient reported </a:t>
            </a:r>
            <a:r>
              <a:t>outcome </a:t>
            </a:r>
            <a:r>
              <a:t>(</a:t>
            </a:r>
            <a:r>
              <a:t>internal consistency,reliability, measurement error, content, construct validity,</a:t>
            </a:r>
            <a:r>
              <a:t> </a:t>
            </a:r>
            <a:r>
              <a:t>criterion validity, and responsiveness</a:t>
            </a:r>
          </a:p>
        </p:txBody>
      </p:sp>
      <p:grpSp>
        <p:nvGrpSpPr>
          <p:cNvPr id="505" name="Rectangle: Rounded Corners 3"/>
          <p:cNvGrpSpPr/>
          <p:nvPr/>
        </p:nvGrpSpPr>
        <p:grpSpPr>
          <a:xfrm>
            <a:off x="4299044" y="368936"/>
            <a:ext cx="3766784" cy="954157"/>
            <a:chOff x="0" y="0"/>
            <a:chExt cx="3766782" cy="954156"/>
          </a:xfrm>
        </p:grpSpPr>
        <p:sp>
          <p:nvSpPr>
            <p:cNvPr id="503" name="Rounded Rectangle"/>
            <p:cNvSpPr/>
            <p:nvPr/>
          </p:nvSpPr>
          <p:spPr>
            <a:xfrm>
              <a:off x="0" y="0"/>
              <a:ext cx="3766783" cy="954157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04" name="Discussion"/>
            <p:cNvSpPr txBox="1"/>
            <p:nvPr/>
          </p:nvSpPr>
          <p:spPr>
            <a:xfrm>
              <a:off x="92297" y="50358"/>
              <a:ext cx="3582187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Discussion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Content Placeholder 2"/>
          <p:cNvSpPr txBox="1"/>
          <p:nvPr>
            <p:ph type="body" idx="1"/>
          </p:nvPr>
        </p:nvSpPr>
        <p:spPr>
          <a:xfrm>
            <a:off x="723331" y="1762538"/>
            <a:ext cx="10779691" cy="3790124"/>
          </a:xfrm>
          <a:prstGeom prst="rect">
            <a:avLst/>
          </a:prstGeom>
        </p:spPr>
        <p:txBody>
          <a:bodyPr/>
          <a:lstStyle/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LIA was introduced into clinical practice after</a:t>
            </a:r>
            <a:r>
              <a:t> </a:t>
            </a:r>
            <a:r>
              <a:t>publication of a large case series</a:t>
            </a:r>
          </a:p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trials that followed</a:t>
            </a:r>
            <a:r>
              <a:t> </a:t>
            </a:r>
            <a:r>
              <a:t>compared LIA with alternative analgesic techniques</a:t>
            </a:r>
            <a:r>
              <a:t> </a:t>
            </a:r>
            <a:r>
              <a:t>such as epidural analgesia36 and intrathecal morphine</a:t>
            </a:r>
            <a:r>
              <a:t> </a:t>
            </a:r>
            <a:r>
              <a:rPr b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>
                <a:solidFill>
                  <a:srgbClr val="00206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LIA provided comparable analgesic benefit</a:t>
            </a:r>
          </a:p>
        </p:txBody>
      </p:sp>
      <p:grpSp>
        <p:nvGrpSpPr>
          <p:cNvPr id="510" name="Rectangle: Rounded Corners 3"/>
          <p:cNvGrpSpPr/>
          <p:nvPr/>
        </p:nvGrpSpPr>
        <p:grpSpPr>
          <a:xfrm>
            <a:off x="4299044" y="368936"/>
            <a:ext cx="3766784" cy="954157"/>
            <a:chOff x="0" y="0"/>
            <a:chExt cx="3766782" cy="954156"/>
          </a:xfrm>
        </p:grpSpPr>
        <p:sp>
          <p:nvSpPr>
            <p:cNvPr id="508" name="Rounded Rectangle"/>
            <p:cNvSpPr/>
            <p:nvPr/>
          </p:nvSpPr>
          <p:spPr>
            <a:xfrm>
              <a:off x="0" y="0"/>
              <a:ext cx="3766783" cy="954157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09" name="Discussion"/>
            <p:cNvSpPr txBox="1"/>
            <p:nvPr/>
          </p:nvSpPr>
          <p:spPr>
            <a:xfrm>
              <a:off x="92297" y="50358"/>
              <a:ext cx="3582187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Discussion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1"/>
          <p:cNvSpPr txBox="1"/>
          <p:nvPr>
            <p:ph type="title"/>
          </p:nvPr>
        </p:nvSpPr>
        <p:spPr>
          <a:xfrm>
            <a:off x="1484308" y="248478"/>
            <a:ext cx="10018715" cy="983976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BACKGROUND</a:t>
            </a:r>
          </a:p>
        </p:txBody>
      </p:sp>
      <p:grpSp>
        <p:nvGrpSpPr>
          <p:cNvPr id="217" name="Rectangle: Rounded Corners 3"/>
          <p:cNvGrpSpPr/>
          <p:nvPr/>
        </p:nvGrpSpPr>
        <p:grpSpPr>
          <a:xfrm>
            <a:off x="2941983" y="251791"/>
            <a:ext cx="6188765" cy="954157"/>
            <a:chOff x="0" y="0"/>
            <a:chExt cx="6188764" cy="954156"/>
          </a:xfrm>
        </p:grpSpPr>
        <p:sp>
          <p:nvSpPr>
            <p:cNvPr id="215" name="Rounded Rectangle"/>
            <p:cNvSpPr/>
            <p:nvPr/>
          </p:nvSpPr>
          <p:spPr>
            <a:xfrm>
              <a:off x="0" y="0"/>
              <a:ext cx="6188765" cy="954157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6" name="Background"/>
            <p:cNvSpPr txBox="1"/>
            <p:nvPr/>
          </p:nvSpPr>
          <p:spPr>
            <a:xfrm>
              <a:off x="92298" y="50358"/>
              <a:ext cx="6004169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Background</a:t>
              </a:r>
            </a:p>
          </p:txBody>
        </p:sp>
      </p:grpSp>
      <p:sp>
        <p:nvSpPr>
          <p:cNvPr id="218" name="ตัวยึดเนื้อหา 7"/>
          <p:cNvSpPr txBox="1"/>
          <p:nvPr>
            <p:ph type="body" idx="1"/>
          </p:nvPr>
        </p:nvSpPr>
        <p:spPr>
          <a:xfrm>
            <a:off x="913773" y="1909891"/>
            <a:ext cx="10363828" cy="3955333"/>
          </a:xfrm>
          <a:prstGeom prst="rect">
            <a:avLst/>
          </a:prstGeom>
        </p:spPr>
        <p:txBody>
          <a:bodyPr/>
          <a:lstStyle/>
          <a:p>
            <a:pPr marL="203454" indent="-203454" defTabSz="813816">
              <a:spcBef>
                <a:spcPts val="800"/>
              </a:spcBef>
              <a:defRPr b="1" sz="2492">
                <a:latin typeface="DilleniaUPC"/>
                <a:ea typeface="DilleniaUPC"/>
                <a:cs typeface="DilleniaUPC"/>
                <a:sym typeface="DilleniaUPC"/>
              </a:defRPr>
            </a:pPr>
            <a:r>
              <a:t>In this trial : </a:t>
            </a:r>
            <a:r>
              <a:rPr>
                <a:solidFill>
                  <a:srgbClr val="C00000"/>
                </a:solidFill>
              </a:rPr>
              <a:t>LIA with 0.2% ropivacaine compared with 0.9% saline as placebo </a:t>
            </a:r>
            <a:endParaRPr>
              <a:solidFill>
                <a:srgbClr val="C00000"/>
              </a:solidFill>
            </a:endParaRPr>
          </a:p>
          <a:p>
            <a:pPr marL="203454" indent="-203454" defTabSz="813816">
              <a:spcBef>
                <a:spcPts val="800"/>
              </a:spcBef>
              <a:defRPr b="1" sz="2492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</a:p>
          <a:p>
            <a:pPr marL="203454" indent="-203454" defTabSz="813816">
              <a:spcBef>
                <a:spcPts val="800"/>
              </a:spcBef>
              <a:defRPr b="1" sz="2492">
                <a:latin typeface="DilleniaUPC"/>
                <a:ea typeface="DilleniaUPC"/>
                <a:cs typeface="DilleniaUPC"/>
                <a:sym typeface="DilleniaUPC"/>
              </a:defRPr>
            </a:pPr>
            <a:r>
              <a:t>Improvement of  patient-reported quality of recovery </a:t>
            </a:r>
          </a:p>
          <a:p>
            <a:pPr marL="203454" indent="-203454" defTabSz="813816">
              <a:spcBef>
                <a:spcPts val="800"/>
              </a:spcBef>
              <a:defRPr b="1" sz="2492">
                <a:latin typeface="DilleniaUPC"/>
                <a:ea typeface="DilleniaUPC"/>
                <a:cs typeface="DilleniaUPC"/>
                <a:sym typeface="DilleniaUPC"/>
              </a:defRPr>
            </a:pPr>
          </a:p>
          <a:p>
            <a:pPr marL="203454" indent="-203454" defTabSz="813816">
              <a:spcBef>
                <a:spcPts val="800"/>
              </a:spcBef>
              <a:defRPr b="1" sz="2492">
                <a:latin typeface="DilleniaUPC"/>
                <a:ea typeface="DilleniaUPC"/>
                <a:cs typeface="DilleniaUPC"/>
                <a:sym typeface="DilleniaUPC"/>
              </a:defRPr>
            </a:pPr>
            <a:r>
              <a:t>measured by the Quality of Recovery-15 </a:t>
            </a:r>
            <a:r>
              <a:rPr>
                <a:solidFill>
                  <a:srgbClr val="C00000"/>
                </a:solidFill>
              </a:rPr>
              <a:t>(QoR-15) score 1 day after anterior THA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Content Placeholder 2"/>
          <p:cNvSpPr txBox="1"/>
          <p:nvPr>
            <p:ph type="body" idx="1"/>
          </p:nvPr>
        </p:nvSpPr>
        <p:spPr>
          <a:xfrm>
            <a:off x="723331" y="1762538"/>
            <a:ext cx="10779691" cy="3790124"/>
          </a:xfrm>
          <a:prstGeom prst="rect">
            <a:avLst/>
          </a:prstGeom>
        </p:spPr>
        <p:txBody>
          <a:bodyPr/>
          <a:lstStyle/>
          <a:p>
            <a:pPr marL="226313" indent="-226313" defTabSz="905255">
              <a:spcBef>
                <a:spcPts val="900"/>
              </a:spcBef>
              <a:defRPr b="1" sz="2772">
                <a:latin typeface="DilleniaUPC"/>
                <a:ea typeface="DilleniaUPC"/>
                <a:cs typeface="DilleniaUPC"/>
                <a:sym typeface="DilleniaUPC"/>
              </a:defRPr>
            </a:pPr>
            <a:r>
              <a:t>Comparisons of multidrug LIA and placebo </a:t>
            </a:r>
            <a:r>
              <a:rPr b="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>
                <a:solidFill>
                  <a:srgbClr val="C00000"/>
                </a:solidFill>
              </a:rPr>
              <a:t>reduction in pain scores and opioid consumption</a:t>
            </a:r>
          </a:p>
          <a:p>
            <a:pPr marL="226313" indent="-226313" defTabSz="905255">
              <a:spcBef>
                <a:spcPts val="900"/>
              </a:spcBef>
              <a:defRPr b="1" sz="2772">
                <a:latin typeface="DilleniaUPC"/>
                <a:ea typeface="DilleniaUPC"/>
                <a:cs typeface="DilleniaUPC"/>
                <a:sym typeface="DilleniaUPC"/>
              </a:defRPr>
            </a:pPr>
            <a:r>
              <a:t>however, the </a:t>
            </a:r>
            <a:r>
              <a:rPr>
                <a:solidFill>
                  <a:srgbClr val="C00000"/>
                </a:solidFill>
              </a:rPr>
              <a:t>methodology was suboptim</a:t>
            </a:r>
            <a:r>
              <a:t>al because systemic analgesia in control groups </a:t>
            </a:r>
            <a:r>
              <a:rPr>
                <a:solidFill>
                  <a:srgbClr val="C00000"/>
                </a:solidFill>
              </a:rPr>
              <a:t>did not include NSAIDs or steroids</a:t>
            </a:r>
            <a:endParaRPr>
              <a:solidFill>
                <a:srgbClr val="C00000"/>
              </a:solidFill>
            </a:endParaRPr>
          </a:p>
          <a:p>
            <a:pPr marL="226313" indent="-226313" defTabSz="905255">
              <a:spcBef>
                <a:spcPts val="900"/>
              </a:spcBef>
              <a:defRPr b="1" sz="2772">
                <a:latin typeface="DilleniaUPC"/>
                <a:ea typeface="DilleniaUPC"/>
                <a:cs typeface="DilleniaUPC"/>
                <a:sym typeface="DilleniaUPC"/>
              </a:defRPr>
            </a:pPr>
            <a:r>
              <a:t>Other studies </a:t>
            </a:r>
            <a:r>
              <a:rPr>
                <a:solidFill>
                  <a:srgbClr val="C00000"/>
                </a:solidFill>
              </a:rPr>
              <a:t>did not use a placebo </a:t>
            </a:r>
            <a:r>
              <a:t>and therefore were </a:t>
            </a:r>
            <a:r>
              <a:rPr>
                <a:solidFill>
                  <a:srgbClr val="C00000"/>
                </a:solidFill>
              </a:rPr>
              <a:t>unblinded</a:t>
            </a:r>
          </a:p>
        </p:txBody>
      </p:sp>
      <p:grpSp>
        <p:nvGrpSpPr>
          <p:cNvPr id="515" name="Rectangle: Rounded Corners 3"/>
          <p:cNvGrpSpPr/>
          <p:nvPr/>
        </p:nvGrpSpPr>
        <p:grpSpPr>
          <a:xfrm>
            <a:off x="4299044" y="368936"/>
            <a:ext cx="3766784" cy="954157"/>
            <a:chOff x="0" y="0"/>
            <a:chExt cx="3766782" cy="954156"/>
          </a:xfrm>
        </p:grpSpPr>
        <p:sp>
          <p:nvSpPr>
            <p:cNvPr id="513" name="Rounded Rectangle"/>
            <p:cNvSpPr/>
            <p:nvPr/>
          </p:nvSpPr>
          <p:spPr>
            <a:xfrm>
              <a:off x="0" y="0"/>
              <a:ext cx="3766783" cy="954157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14" name="Discussion"/>
            <p:cNvSpPr txBox="1"/>
            <p:nvPr/>
          </p:nvSpPr>
          <p:spPr>
            <a:xfrm>
              <a:off x="92297" y="50358"/>
              <a:ext cx="3582187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Discussion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Content Placeholder 2"/>
          <p:cNvSpPr txBox="1"/>
          <p:nvPr>
            <p:ph type="body" idx="1"/>
          </p:nvPr>
        </p:nvSpPr>
        <p:spPr>
          <a:xfrm>
            <a:off x="723331" y="1762538"/>
            <a:ext cx="10779691" cy="3790124"/>
          </a:xfrm>
          <a:prstGeom prst="rect">
            <a:avLst/>
          </a:prstGeom>
        </p:spPr>
        <p:txBody>
          <a:bodyPr/>
          <a:lstStyle/>
          <a:p>
            <a:pPr marL="212597" indent="-212597" defTabSz="850391">
              <a:spcBef>
                <a:spcPts val="900"/>
              </a:spcBef>
              <a:defRPr b="1" sz="2604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Rigorously </a:t>
            </a:r>
            <a:r>
              <a:rPr>
                <a:solidFill>
                  <a:srgbClr val="000000"/>
                </a:solidFill>
              </a:rPr>
              <a:t>conducted blinded </a:t>
            </a:r>
            <a:r>
              <a:t>RCTs</a:t>
            </a:r>
            <a:r>
              <a:rPr>
                <a:solidFill>
                  <a:srgbClr val="000000"/>
                </a:solidFill>
              </a:rPr>
              <a:t> have found that </a:t>
            </a:r>
            <a:r>
              <a:t>LIA</a:t>
            </a:r>
            <a:r>
              <a:rPr>
                <a:solidFill>
                  <a:srgbClr val="000000"/>
                </a:solidFill>
              </a:rPr>
              <a:t> is </a:t>
            </a:r>
            <a:r>
              <a:t>not superior </a:t>
            </a:r>
            <a:r>
              <a:rPr>
                <a:solidFill>
                  <a:srgbClr val="000000"/>
                </a:solidFill>
              </a:rPr>
              <a:t>to placebo in </a:t>
            </a:r>
            <a:r>
              <a:t>reducing pain scores </a:t>
            </a:r>
            <a:r>
              <a:rPr>
                <a:solidFill>
                  <a:srgbClr val="000000"/>
                </a:solidFill>
              </a:rPr>
              <a:t>or </a:t>
            </a:r>
            <a:r>
              <a:t>analgesic consumption </a:t>
            </a:r>
            <a:r>
              <a:rPr>
                <a:solidFill>
                  <a:srgbClr val="000000"/>
                </a:solidFill>
              </a:rPr>
              <a:t>after </a:t>
            </a:r>
            <a:r>
              <a:t>non – anterior THA </a:t>
            </a:r>
          </a:p>
          <a:p>
            <a:pPr marL="212597" indent="-212597" defTabSz="850391">
              <a:spcBef>
                <a:spcPts val="900"/>
              </a:spcBef>
              <a:defRPr b="1" sz="2604">
                <a:latin typeface="DilleniaUPC"/>
                <a:ea typeface="DilleniaUPC"/>
                <a:cs typeface="DilleniaUPC"/>
                <a:sym typeface="DilleniaUPC"/>
              </a:defRPr>
            </a:pPr>
            <a:r>
              <a:t>may be because there is </a:t>
            </a:r>
            <a:r>
              <a:rPr>
                <a:solidFill>
                  <a:srgbClr val="C00000"/>
                </a:solidFill>
              </a:rPr>
              <a:t>limited ability of an analgesic intervention to reduce pain scores </a:t>
            </a:r>
            <a:r>
              <a:t>in an inherently less painful procedure (anterior THA compared with posterior or lateral THA)</a:t>
            </a:r>
          </a:p>
        </p:txBody>
      </p:sp>
      <p:grpSp>
        <p:nvGrpSpPr>
          <p:cNvPr id="520" name="Rectangle: Rounded Corners 3"/>
          <p:cNvGrpSpPr/>
          <p:nvPr/>
        </p:nvGrpSpPr>
        <p:grpSpPr>
          <a:xfrm>
            <a:off x="4299044" y="368936"/>
            <a:ext cx="3766784" cy="954157"/>
            <a:chOff x="0" y="0"/>
            <a:chExt cx="3766782" cy="954156"/>
          </a:xfrm>
        </p:grpSpPr>
        <p:sp>
          <p:nvSpPr>
            <p:cNvPr id="518" name="Rounded Rectangle"/>
            <p:cNvSpPr/>
            <p:nvPr/>
          </p:nvSpPr>
          <p:spPr>
            <a:xfrm>
              <a:off x="0" y="0"/>
              <a:ext cx="3766783" cy="954157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19" name="Discussion"/>
            <p:cNvSpPr txBox="1"/>
            <p:nvPr/>
          </p:nvSpPr>
          <p:spPr>
            <a:xfrm>
              <a:off x="92297" y="50358"/>
              <a:ext cx="3582187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Discussion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Content Placeholder 2"/>
          <p:cNvSpPr txBox="1"/>
          <p:nvPr>
            <p:ph type="body" idx="1"/>
          </p:nvPr>
        </p:nvSpPr>
        <p:spPr>
          <a:xfrm>
            <a:off x="723331" y="1762538"/>
            <a:ext cx="10779691" cy="3790124"/>
          </a:xfrm>
          <a:prstGeom prst="rect">
            <a:avLst/>
          </a:prstGeom>
        </p:spPr>
        <p:txBody>
          <a:bodyPr/>
          <a:lstStyle/>
          <a:p>
            <a:pPr marL="196596" indent="-196596" defTabSz="786384">
              <a:spcBef>
                <a:spcPts val="800"/>
              </a:spcBef>
              <a:defRPr b="1" sz="2408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Another possibility </a:t>
            </a:r>
            <a:r>
              <a:rPr>
                <a:solidFill>
                  <a:srgbClr val="000000"/>
                </a:solidFill>
              </a:rPr>
              <a:t>is that any potential effect of </a:t>
            </a:r>
            <a:r>
              <a:t>LIA was short lived </a:t>
            </a:r>
            <a:r>
              <a:rPr>
                <a:solidFill>
                  <a:srgbClr val="000000"/>
                </a:solidFill>
              </a:rPr>
              <a:t>and therefore </a:t>
            </a:r>
            <a:r>
              <a:t>not detected on POD 1</a:t>
            </a:r>
            <a:r>
              <a:rPr>
                <a:solidFill>
                  <a:srgbClr val="000000"/>
                </a:solidFill>
              </a:rPr>
              <a:t>. If it exists, such a short-lived effect has questionable benefit</a:t>
            </a:r>
          </a:p>
          <a:p>
            <a:pPr marL="196596" indent="-196596" defTabSz="786384">
              <a:spcBef>
                <a:spcPts val="800"/>
              </a:spcBef>
              <a:defRPr b="1" sz="2408">
                <a:latin typeface="DilleniaUPC"/>
                <a:ea typeface="DilleniaUPC"/>
                <a:cs typeface="DilleniaUPC"/>
                <a:sym typeface="DilleniaUPC"/>
              </a:defRPr>
            </a:pPr>
            <a:r>
              <a:t>We chose QoR-15 because we wished for a comprehensive measure of recovery</a:t>
            </a:r>
          </a:p>
          <a:p>
            <a:pPr marL="196596" indent="-196596" defTabSz="786384">
              <a:spcBef>
                <a:spcPts val="800"/>
              </a:spcBef>
              <a:defRPr b="1" sz="2408">
                <a:latin typeface="DilleniaUPC"/>
                <a:ea typeface="DilleniaUPC"/>
                <a:cs typeface="DilleniaUPC"/>
                <a:sym typeface="DilleniaUPC"/>
              </a:defRPr>
            </a:pPr>
            <a:r>
              <a:t>The </a:t>
            </a:r>
            <a:r>
              <a:rPr>
                <a:solidFill>
                  <a:srgbClr val="C00000"/>
                </a:solidFill>
              </a:rPr>
              <a:t>single-surgeon design </a:t>
            </a:r>
            <a:r>
              <a:t>of this study may </a:t>
            </a:r>
            <a:r>
              <a:rPr>
                <a:solidFill>
                  <a:srgbClr val="C00000"/>
                </a:solidFill>
              </a:rPr>
              <a:t>limit generalizability of the findings</a:t>
            </a:r>
          </a:p>
        </p:txBody>
      </p:sp>
      <p:grpSp>
        <p:nvGrpSpPr>
          <p:cNvPr id="525" name="Rectangle: Rounded Corners 3"/>
          <p:cNvGrpSpPr/>
          <p:nvPr/>
        </p:nvGrpSpPr>
        <p:grpSpPr>
          <a:xfrm>
            <a:off x="4299044" y="368936"/>
            <a:ext cx="3766784" cy="954157"/>
            <a:chOff x="0" y="0"/>
            <a:chExt cx="3766782" cy="954156"/>
          </a:xfrm>
        </p:grpSpPr>
        <p:sp>
          <p:nvSpPr>
            <p:cNvPr id="523" name="Rounded Rectangle"/>
            <p:cNvSpPr/>
            <p:nvPr/>
          </p:nvSpPr>
          <p:spPr>
            <a:xfrm>
              <a:off x="0" y="0"/>
              <a:ext cx="3766783" cy="954157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24" name="Discussion"/>
            <p:cNvSpPr txBox="1"/>
            <p:nvPr/>
          </p:nvSpPr>
          <p:spPr>
            <a:xfrm>
              <a:off x="92297" y="50358"/>
              <a:ext cx="3582187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Discussion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Content Placeholder 2"/>
          <p:cNvSpPr txBox="1"/>
          <p:nvPr>
            <p:ph type="body" idx="1"/>
          </p:nvPr>
        </p:nvSpPr>
        <p:spPr>
          <a:xfrm>
            <a:off x="723331" y="1762538"/>
            <a:ext cx="10779691" cy="3790124"/>
          </a:xfrm>
          <a:prstGeom prst="rect">
            <a:avLst/>
          </a:prstGeom>
        </p:spPr>
        <p:txBody>
          <a:bodyPr/>
          <a:lstStyle/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The findings of </a:t>
            </a:r>
            <a:r>
              <a:rPr>
                <a:solidFill>
                  <a:srgbClr val="C00000"/>
                </a:solidFill>
              </a:rPr>
              <a:t>our study </a:t>
            </a:r>
            <a:r>
              <a:t>may </a:t>
            </a:r>
            <a:r>
              <a:rPr>
                <a:solidFill>
                  <a:srgbClr val="C00000"/>
                </a:solidFill>
              </a:rPr>
              <a:t>not generalize to non-anterior THA approaches </a:t>
            </a:r>
            <a:r>
              <a:t>with larger incisions and different dissection techniques, or to LIA injectates other than plain 0.2% ropivacaine</a:t>
            </a:r>
          </a:p>
          <a:p>
            <a:pPr>
              <a:defRPr b="1" sz="2800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Our findings </a:t>
            </a:r>
            <a:r>
              <a:rPr>
                <a:solidFill>
                  <a:srgbClr val="000000"/>
                </a:solidFill>
              </a:rPr>
              <a:t>may also </a:t>
            </a:r>
            <a:r>
              <a:t>not be applicable in institutions outside Australia </a:t>
            </a:r>
            <a:r>
              <a:rPr>
                <a:solidFill>
                  <a:srgbClr val="000000"/>
                </a:solidFill>
              </a:rPr>
              <a:t>with different clinical pathways</a:t>
            </a:r>
          </a:p>
        </p:txBody>
      </p:sp>
      <p:grpSp>
        <p:nvGrpSpPr>
          <p:cNvPr id="530" name="Rectangle: Rounded Corners 3"/>
          <p:cNvGrpSpPr/>
          <p:nvPr/>
        </p:nvGrpSpPr>
        <p:grpSpPr>
          <a:xfrm>
            <a:off x="4299044" y="368936"/>
            <a:ext cx="3766784" cy="954157"/>
            <a:chOff x="0" y="0"/>
            <a:chExt cx="3766782" cy="954156"/>
          </a:xfrm>
        </p:grpSpPr>
        <p:sp>
          <p:nvSpPr>
            <p:cNvPr id="528" name="Rounded Rectangle"/>
            <p:cNvSpPr/>
            <p:nvPr/>
          </p:nvSpPr>
          <p:spPr>
            <a:xfrm>
              <a:off x="0" y="0"/>
              <a:ext cx="3766783" cy="954157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29" name="Discussion"/>
            <p:cNvSpPr txBox="1"/>
            <p:nvPr/>
          </p:nvSpPr>
          <p:spPr>
            <a:xfrm>
              <a:off x="92297" y="50358"/>
              <a:ext cx="3582187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Discussion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Content Placeholder 2"/>
          <p:cNvSpPr txBox="1"/>
          <p:nvPr>
            <p:ph type="body" idx="1"/>
          </p:nvPr>
        </p:nvSpPr>
        <p:spPr>
          <a:xfrm>
            <a:off x="723331" y="1762538"/>
            <a:ext cx="10779691" cy="3790124"/>
          </a:xfrm>
          <a:prstGeom prst="rect">
            <a:avLst/>
          </a:prstGeom>
        </p:spPr>
        <p:txBody>
          <a:bodyPr/>
          <a:lstStyle/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our study population’s </a:t>
            </a:r>
            <a:r>
              <a:rPr>
                <a:solidFill>
                  <a:srgbClr val="C00000"/>
                </a:solidFill>
              </a:rPr>
              <a:t>opioid consumption </a:t>
            </a:r>
            <a:r>
              <a:t>in the </a:t>
            </a:r>
            <a:r>
              <a:rPr>
                <a:solidFill>
                  <a:srgbClr val="C00000"/>
                </a:solidFill>
              </a:rPr>
              <a:t>first 24 hours postoperatively </a:t>
            </a:r>
            <a:r>
              <a:t>was </a:t>
            </a:r>
            <a:r>
              <a:rPr>
                <a:solidFill>
                  <a:srgbClr val="C00000"/>
                </a:solidFill>
              </a:rPr>
              <a:t>greater than </a:t>
            </a:r>
            <a:r>
              <a:t>that of study populations that had a </a:t>
            </a:r>
            <a:r>
              <a:rPr>
                <a:solidFill>
                  <a:srgbClr val="C00000"/>
                </a:solidFill>
              </a:rPr>
              <a:t>spinal anesthetic with sedation</a:t>
            </a:r>
            <a:r>
              <a:t> and </a:t>
            </a:r>
            <a:r>
              <a:rPr>
                <a:solidFill>
                  <a:srgbClr val="C00000"/>
                </a:solidFill>
              </a:rPr>
              <a:t>lower than </a:t>
            </a:r>
            <a:r>
              <a:t>that of study populations that had a </a:t>
            </a:r>
            <a:r>
              <a:rPr>
                <a:solidFill>
                  <a:srgbClr val="C00000"/>
                </a:solidFill>
              </a:rPr>
              <a:t>general anesthetic</a:t>
            </a:r>
          </a:p>
        </p:txBody>
      </p:sp>
      <p:grpSp>
        <p:nvGrpSpPr>
          <p:cNvPr id="535" name="Rectangle: Rounded Corners 3"/>
          <p:cNvGrpSpPr/>
          <p:nvPr/>
        </p:nvGrpSpPr>
        <p:grpSpPr>
          <a:xfrm>
            <a:off x="4299044" y="368936"/>
            <a:ext cx="3766784" cy="954157"/>
            <a:chOff x="0" y="0"/>
            <a:chExt cx="3766782" cy="954156"/>
          </a:xfrm>
        </p:grpSpPr>
        <p:sp>
          <p:nvSpPr>
            <p:cNvPr id="533" name="Rounded Rectangle"/>
            <p:cNvSpPr/>
            <p:nvPr/>
          </p:nvSpPr>
          <p:spPr>
            <a:xfrm>
              <a:off x="0" y="0"/>
              <a:ext cx="3766783" cy="954157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34" name="Discussion"/>
            <p:cNvSpPr txBox="1"/>
            <p:nvPr/>
          </p:nvSpPr>
          <p:spPr>
            <a:xfrm>
              <a:off x="92297" y="50358"/>
              <a:ext cx="3582187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Discussion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" name="Rectangle: Rounded Corners 3"/>
          <p:cNvGrpSpPr/>
          <p:nvPr/>
        </p:nvGrpSpPr>
        <p:grpSpPr>
          <a:xfrm>
            <a:off x="3154016" y="1202636"/>
            <a:ext cx="5512906" cy="1792356"/>
            <a:chOff x="0" y="0"/>
            <a:chExt cx="5512904" cy="1792354"/>
          </a:xfrm>
        </p:grpSpPr>
        <p:sp>
          <p:nvSpPr>
            <p:cNvPr id="537" name="Rounded Rectangle"/>
            <p:cNvSpPr/>
            <p:nvPr/>
          </p:nvSpPr>
          <p:spPr>
            <a:xfrm>
              <a:off x="0" y="0"/>
              <a:ext cx="5512905" cy="1792355"/>
            </a:xfrm>
            <a:prstGeom prst="roundRect">
              <a:avLst>
                <a:gd name="adj" fmla="val 16667"/>
              </a:avLst>
            </a:prstGeom>
            <a:solidFill>
              <a:srgbClr val="107EC6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38" name="CONCLUSION"/>
            <p:cNvSpPr txBox="1"/>
            <p:nvPr/>
          </p:nvSpPr>
          <p:spPr>
            <a:xfrm>
              <a:off x="133216" y="469457"/>
              <a:ext cx="5246473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CONCLUSION</a:t>
              </a:r>
            </a:p>
          </p:txBody>
        </p:sp>
      </p:grpSp>
      <p:pic>
        <p:nvPicPr>
          <p:cNvPr id="54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9858" y="3813311"/>
            <a:ext cx="3695082" cy="25711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1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03283" y="3803165"/>
            <a:ext cx="3469586" cy="2581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Content Placeholder 2"/>
          <p:cNvSpPr txBox="1"/>
          <p:nvPr>
            <p:ph type="body" idx="1"/>
          </p:nvPr>
        </p:nvSpPr>
        <p:spPr>
          <a:xfrm>
            <a:off x="723331" y="1762538"/>
            <a:ext cx="10779691" cy="4285565"/>
          </a:xfrm>
          <a:prstGeom prst="rect">
            <a:avLst/>
          </a:prstGeom>
        </p:spPr>
        <p:txBody>
          <a:bodyPr/>
          <a:lstStyle/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LIA with 0.2% ropivacaine when compared with 0.9% saline as placebo </a:t>
            </a:r>
            <a:r>
              <a:rPr>
                <a:solidFill>
                  <a:srgbClr val="C00000"/>
                </a:solidFill>
              </a:rPr>
              <a:t>did not improve quality of recovery 1 day after anterior THA</a:t>
            </a:r>
            <a:endParaRPr>
              <a:solidFill>
                <a:srgbClr val="C00000"/>
              </a:solidFill>
            </a:endParaRPr>
          </a:p>
          <a:p>
            <a:pPr>
              <a:defRPr b="1" sz="2800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</a:p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The results of our study strengthen the evidence that LIA </a:t>
            </a:r>
            <a:r>
              <a:rPr>
                <a:solidFill>
                  <a:srgbClr val="C00000"/>
                </a:solidFill>
              </a:rPr>
              <a:t>is not beneficial after anterior THA</a:t>
            </a:r>
          </a:p>
        </p:txBody>
      </p:sp>
      <p:grpSp>
        <p:nvGrpSpPr>
          <p:cNvPr id="546" name="Rectangle: Rounded Corners 3"/>
          <p:cNvGrpSpPr/>
          <p:nvPr/>
        </p:nvGrpSpPr>
        <p:grpSpPr>
          <a:xfrm>
            <a:off x="4299044" y="368936"/>
            <a:ext cx="3766784" cy="954157"/>
            <a:chOff x="0" y="0"/>
            <a:chExt cx="3766782" cy="954156"/>
          </a:xfrm>
        </p:grpSpPr>
        <p:sp>
          <p:nvSpPr>
            <p:cNvPr id="544" name="Rounded Rectangle"/>
            <p:cNvSpPr/>
            <p:nvPr/>
          </p:nvSpPr>
          <p:spPr>
            <a:xfrm>
              <a:off x="0" y="0"/>
              <a:ext cx="3766783" cy="954157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45" name="Conclusion"/>
            <p:cNvSpPr txBox="1"/>
            <p:nvPr/>
          </p:nvSpPr>
          <p:spPr>
            <a:xfrm>
              <a:off x="92297" y="50358"/>
              <a:ext cx="3582187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Conclusion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Rectangle: Rounded Corners 3"/>
          <p:cNvGrpSpPr/>
          <p:nvPr/>
        </p:nvGrpSpPr>
        <p:grpSpPr>
          <a:xfrm>
            <a:off x="2881060" y="1298170"/>
            <a:ext cx="6194700" cy="1792356"/>
            <a:chOff x="0" y="0"/>
            <a:chExt cx="6194699" cy="1792354"/>
          </a:xfrm>
        </p:grpSpPr>
        <p:sp>
          <p:nvSpPr>
            <p:cNvPr id="548" name="Rounded Rectangle"/>
            <p:cNvSpPr/>
            <p:nvPr/>
          </p:nvSpPr>
          <p:spPr>
            <a:xfrm>
              <a:off x="0" y="0"/>
              <a:ext cx="6194700" cy="1792355"/>
            </a:xfrm>
            <a:prstGeom prst="roundRect">
              <a:avLst>
                <a:gd name="adj" fmla="val 16667"/>
              </a:avLst>
            </a:prstGeom>
            <a:solidFill>
              <a:srgbClr val="107EC6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49" name="CLINICAL APPRAISAL LIST"/>
            <p:cNvSpPr txBox="1"/>
            <p:nvPr/>
          </p:nvSpPr>
          <p:spPr>
            <a:xfrm>
              <a:off x="133216" y="88457"/>
              <a:ext cx="5928267" cy="161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CLINICAL APPRAISAL LIST</a:t>
              </a:r>
            </a:p>
          </p:txBody>
        </p:sp>
      </p:grpSp>
      <p:pic>
        <p:nvPicPr>
          <p:cNvPr id="55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9858" y="3813311"/>
            <a:ext cx="3695082" cy="25711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03283" y="3803165"/>
            <a:ext cx="3469586" cy="2581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" name="Rectangle: Rounded Corners 3"/>
          <p:cNvGrpSpPr/>
          <p:nvPr/>
        </p:nvGrpSpPr>
        <p:grpSpPr>
          <a:xfrm>
            <a:off x="2579427" y="382584"/>
            <a:ext cx="7369792" cy="954157"/>
            <a:chOff x="0" y="0"/>
            <a:chExt cx="7369791" cy="954156"/>
          </a:xfrm>
        </p:grpSpPr>
        <p:sp>
          <p:nvSpPr>
            <p:cNvPr id="554" name="Rounded Rectangle"/>
            <p:cNvSpPr/>
            <p:nvPr/>
          </p:nvSpPr>
          <p:spPr>
            <a:xfrm>
              <a:off x="0" y="0"/>
              <a:ext cx="7369792" cy="954157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55" name="Critical Appraisal : RCT"/>
            <p:cNvSpPr txBox="1"/>
            <p:nvPr/>
          </p:nvSpPr>
          <p:spPr>
            <a:xfrm>
              <a:off x="92298" y="50358"/>
              <a:ext cx="7185195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Critical Appraisal : RCT</a:t>
              </a:r>
            </a:p>
          </p:txBody>
        </p:sp>
      </p:grpSp>
      <p:sp>
        <p:nvSpPr>
          <p:cNvPr id="557" name="Content Placeholder 2"/>
          <p:cNvSpPr txBox="1"/>
          <p:nvPr>
            <p:ph type="body" idx="1"/>
          </p:nvPr>
        </p:nvSpPr>
        <p:spPr>
          <a:xfrm>
            <a:off x="1102172" y="1553557"/>
            <a:ext cx="10018715" cy="489056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Does this study address a clear question ?</a:t>
            </a:r>
          </a:p>
        </p:txBody>
      </p:sp>
      <p:pic>
        <p:nvPicPr>
          <p:cNvPr id="55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5025" y="2222780"/>
            <a:ext cx="6858594" cy="385910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38835" y="3207149"/>
            <a:ext cx="176800" cy="231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60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38835" y="3920663"/>
            <a:ext cx="176800" cy="231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61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38834" y="4634176"/>
            <a:ext cx="176800" cy="231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62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38834" y="5303399"/>
            <a:ext cx="176800" cy="2316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Rectangle: Rounded Corners 3"/>
          <p:cNvGrpSpPr/>
          <p:nvPr/>
        </p:nvGrpSpPr>
        <p:grpSpPr>
          <a:xfrm>
            <a:off x="2579427" y="382584"/>
            <a:ext cx="7369792" cy="954157"/>
            <a:chOff x="0" y="0"/>
            <a:chExt cx="7369791" cy="954156"/>
          </a:xfrm>
        </p:grpSpPr>
        <p:sp>
          <p:nvSpPr>
            <p:cNvPr id="564" name="Rounded Rectangle"/>
            <p:cNvSpPr/>
            <p:nvPr/>
          </p:nvSpPr>
          <p:spPr>
            <a:xfrm>
              <a:off x="0" y="0"/>
              <a:ext cx="7369792" cy="954157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65" name="Critical Appraisal : RCT"/>
            <p:cNvSpPr txBox="1"/>
            <p:nvPr/>
          </p:nvSpPr>
          <p:spPr>
            <a:xfrm>
              <a:off x="92298" y="50358"/>
              <a:ext cx="7185195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Critical Appraisal : RCT</a:t>
              </a:r>
            </a:p>
          </p:txBody>
        </p:sp>
      </p:grpSp>
      <p:sp>
        <p:nvSpPr>
          <p:cNvPr id="567" name="Content Placeholder 4"/>
          <p:cNvSpPr txBox="1"/>
          <p:nvPr/>
        </p:nvSpPr>
        <p:spPr>
          <a:xfrm>
            <a:off x="1407199" y="1488989"/>
            <a:ext cx="9927274" cy="5088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228600" indent="-228600" defTabSz="914400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cap="all" sz="2800"/>
            </a:lvl1pPr>
          </a:lstStyle>
          <a:p>
            <a:pPr/>
            <a:r>
              <a:t>Are the results of this single trial valid ?</a:t>
            </a:r>
          </a:p>
        </p:txBody>
      </p:sp>
      <p:pic>
        <p:nvPicPr>
          <p:cNvPr id="56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3997" y="2230191"/>
            <a:ext cx="6858595" cy="3926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56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32818" y="2981861"/>
            <a:ext cx="176800" cy="231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70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32816" y="3498696"/>
            <a:ext cx="176800" cy="231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32816" y="4417076"/>
            <a:ext cx="176800" cy="231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72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32816" y="5274112"/>
            <a:ext cx="176800" cy="2316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1"/>
          <p:cNvSpPr txBox="1"/>
          <p:nvPr>
            <p:ph type="title"/>
          </p:nvPr>
        </p:nvSpPr>
        <p:spPr>
          <a:xfrm>
            <a:off x="1484308" y="248478"/>
            <a:ext cx="10018715" cy="983976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BACKGROUND</a:t>
            </a:r>
          </a:p>
        </p:txBody>
      </p:sp>
      <p:sp>
        <p:nvSpPr>
          <p:cNvPr id="221" name="Content Placeholder 2"/>
          <p:cNvSpPr txBox="1"/>
          <p:nvPr>
            <p:ph type="body" idx="1"/>
          </p:nvPr>
        </p:nvSpPr>
        <p:spPr>
          <a:xfrm>
            <a:off x="832514" y="1665027"/>
            <a:ext cx="10536072" cy="4657397"/>
          </a:xfrm>
          <a:prstGeom prst="rect">
            <a:avLst/>
          </a:prstGeom>
        </p:spPr>
        <p:txBody>
          <a:bodyPr/>
          <a:lstStyle/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a </a:t>
            </a:r>
            <a:r>
              <a:rPr>
                <a:solidFill>
                  <a:srgbClr val="C00000"/>
                </a:solidFill>
              </a:rPr>
              <a:t>single-center</a:t>
            </a:r>
            <a:r>
              <a:t>, parallel-group, </a:t>
            </a:r>
            <a:r>
              <a:rPr>
                <a:solidFill>
                  <a:srgbClr val="C00000"/>
                </a:solidFill>
              </a:rPr>
              <a:t>randomized </a:t>
            </a:r>
            <a:r>
              <a:t>(1:1 allocation ratio), </a:t>
            </a:r>
            <a:r>
              <a:rPr>
                <a:solidFill>
                  <a:srgbClr val="C00000"/>
                </a:solidFill>
              </a:rPr>
              <a:t>triple-blind</a:t>
            </a:r>
            <a:r>
              <a:t>, </a:t>
            </a:r>
            <a:r>
              <a:rPr>
                <a:solidFill>
                  <a:srgbClr val="C00000"/>
                </a:solidFill>
              </a:rPr>
              <a:t>placebo-controlled trial</a:t>
            </a:r>
            <a:endParaRPr>
              <a:solidFill>
                <a:srgbClr val="C00000"/>
              </a:solidFill>
            </a:endParaRPr>
          </a:p>
          <a:p>
            <a:pPr>
              <a:defRPr b="1" sz="2800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</a:p>
          <a:p>
            <a:pPr>
              <a:defRPr b="1" sz="2800">
                <a:solidFill>
                  <a:srgbClr val="C0000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Ethical approval </a:t>
            </a:r>
            <a:r>
              <a:rPr>
                <a:solidFill>
                  <a:srgbClr val="000000"/>
                </a:solidFill>
              </a:rPr>
              <a:t>was granted by the Epworth HealthCare Human Research Ethics Committee</a:t>
            </a:r>
          </a:p>
        </p:txBody>
      </p:sp>
      <p:grpSp>
        <p:nvGrpSpPr>
          <p:cNvPr id="224" name="Rectangle: Rounded Corners 3"/>
          <p:cNvGrpSpPr/>
          <p:nvPr/>
        </p:nvGrpSpPr>
        <p:grpSpPr>
          <a:xfrm>
            <a:off x="2941983" y="251791"/>
            <a:ext cx="6188765" cy="954157"/>
            <a:chOff x="0" y="0"/>
            <a:chExt cx="6188764" cy="954156"/>
          </a:xfrm>
        </p:grpSpPr>
        <p:sp>
          <p:nvSpPr>
            <p:cNvPr id="222" name="Rounded Rectangle"/>
            <p:cNvSpPr/>
            <p:nvPr/>
          </p:nvSpPr>
          <p:spPr>
            <a:xfrm>
              <a:off x="0" y="0"/>
              <a:ext cx="6188765" cy="954157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3" name="Methods"/>
            <p:cNvSpPr txBox="1"/>
            <p:nvPr/>
          </p:nvSpPr>
          <p:spPr>
            <a:xfrm>
              <a:off x="92298" y="50358"/>
              <a:ext cx="6004169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Methods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6" name="Rectangle: Rounded Corners 3"/>
          <p:cNvGrpSpPr/>
          <p:nvPr/>
        </p:nvGrpSpPr>
        <p:grpSpPr>
          <a:xfrm>
            <a:off x="2579427" y="382584"/>
            <a:ext cx="7369792" cy="954157"/>
            <a:chOff x="0" y="0"/>
            <a:chExt cx="7369791" cy="954156"/>
          </a:xfrm>
        </p:grpSpPr>
        <p:sp>
          <p:nvSpPr>
            <p:cNvPr id="574" name="Rounded Rectangle"/>
            <p:cNvSpPr/>
            <p:nvPr/>
          </p:nvSpPr>
          <p:spPr>
            <a:xfrm>
              <a:off x="0" y="0"/>
              <a:ext cx="7369792" cy="954157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75" name="Critical Appraisal : RCT"/>
            <p:cNvSpPr txBox="1"/>
            <p:nvPr/>
          </p:nvSpPr>
          <p:spPr>
            <a:xfrm>
              <a:off x="92298" y="50358"/>
              <a:ext cx="7185195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Critical Appraisal : RCT</a:t>
              </a:r>
            </a:p>
          </p:txBody>
        </p:sp>
      </p:grpSp>
      <p:sp>
        <p:nvSpPr>
          <p:cNvPr id="577" name="Content Placeholder 6"/>
          <p:cNvSpPr txBox="1"/>
          <p:nvPr/>
        </p:nvSpPr>
        <p:spPr>
          <a:xfrm>
            <a:off x="1530029" y="1285460"/>
            <a:ext cx="9927274" cy="5194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228600" indent="-228600" defTabSz="914400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cap="all" sz="2800"/>
            </a:lvl1pPr>
          </a:lstStyle>
          <a:p>
            <a:pPr/>
            <a:r>
              <a:t>Are the results of this single trial valid?</a:t>
            </a:r>
          </a:p>
        </p:txBody>
      </p:sp>
      <p:pic>
        <p:nvPicPr>
          <p:cNvPr id="57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79427" y="2034203"/>
            <a:ext cx="6858594" cy="4072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57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00295" y="2851906"/>
            <a:ext cx="176800" cy="231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80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00296" y="3767053"/>
            <a:ext cx="176800" cy="231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81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00296" y="5075704"/>
            <a:ext cx="176800" cy="2316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" name="Rectangle: Rounded Corners 3"/>
          <p:cNvGrpSpPr/>
          <p:nvPr/>
        </p:nvGrpSpPr>
        <p:grpSpPr>
          <a:xfrm>
            <a:off x="2579427" y="382584"/>
            <a:ext cx="7369792" cy="954157"/>
            <a:chOff x="0" y="0"/>
            <a:chExt cx="7369791" cy="954156"/>
          </a:xfrm>
        </p:grpSpPr>
        <p:sp>
          <p:nvSpPr>
            <p:cNvPr id="583" name="Rounded Rectangle"/>
            <p:cNvSpPr/>
            <p:nvPr/>
          </p:nvSpPr>
          <p:spPr>
            <a:xfrm>
              <a:off x="0" y="0"/>
              <a:ext cx="7369792" cy="954157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84" name="Critical Appraisal : RCT"/>
            <p:cNvSpPr txBox="1"/>
            <p:nvPr/>
          </p:nvSpPr>
          <p:spPr>
            <a:xfrm>
              <a:off x="92298" y="50358"/>
              <a:ext cx="7185195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Critical Appraisal : RCT</a:t>
              </a:r>
            </a:p>
          </p:txBody>
        </p:sp>
      </p:grpSp>
      <p:sp>
        <p:nvSpPr>
          <p:cNvPr id="586" name="Content Placeholder 2"/>
          <p:cNvSpPr txBox="1"/>
          <p:nvPr/>
        </p:nvSpPr>
        <p:spPr>
          <a:xfrm>
            <a:off x="1557325" y="1519056"/>
            <a:ext cx="9927274" cy="5088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228600" indent="-228600" defTabSz="914400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cap="all" sz="2800"/>
            </a:lvl1pPr>
          </a:lstStyle>
          <a:p>
            <a:pPr/>
            <a:r>
              <a:t>What were the results?</a:t>
            </a:r>
          </a:p>
        </p:txBody>
      </p:sp>
      <p:pic>
        <p:nvPicPr>
          <p:cNvPr id="58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79427" y="2374776"/>
            <a:ext cx="6858594" cy="3718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8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62830" y="3152537"/>
            <a:ext cx="1201017" cy="499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589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17700" y="4848816"/>
            <a:ext cx="1146148" cy="4999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Rectangle: Rounded Corners 3"/>
          <p:cNvGrpSpPr/>
          <p:nvPr/>
        </p:nvGrpSpPr>
        <p:grpSpPr>
          <a:xfrm>
            <a:off x="2579427" y="382584"/>
            <a:ext cx="7369792" cy="954157"/>
            <a:chOff x="0" y="0"/>
            <a:chExt cx="7369791" cy="954156"/>
          </a:xfrm>
        </p:grpSpPr>
        <p:sp>
          <p:nvSpPr>
            <p:cNvPr id="591" name="Rounded Rectangle"/>
            <p:cNvSpPr/>
            <p:nvPr/>
          </p:nvSpPr>
          <p:spPr>
            <a:xfrm>
              <a:off x="0" y="0"/>
              <a:ext cx="7369792" cy="954157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92" name="Critical Appraisal : RCT"/>
            <p:cNvSpPr txBox="1"/>
            <p:nvPr/>
          </p:nvSpPr>
          <p:spPr>
            <a:xfrm>
              <a:off x="92298" y="50358"/>
              <a:ext cx="7185195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Critical Appraisal : RCT</a:t>
              </a:r>
            </a:p>
          </p:txBody>
        </p:sp>
      </p:grpSp>
      <p:sp>
        <p:nvSpPr>
          <p:cNvPr id="594" name="Content Placeholder 7"/>
          <p:cNvSpPr txBox="1"/>
          <p:nvPr/>
        </p:nvSpPr>
        <p:spPr>
          <a:xfrm>
            <a:off x="1300684" y="1528350"/>
            <a:ext cx="9927274" cy="4773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228600" indent="-228600" defTabSz="914400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cap="all" sz="2800"/>
            </a:lvl1pPr>
          </a:lstStyle>
          <a:p>
            <a:pPr/>
            <a:r>
              <a:t>Can I apply these valid, important results to my patients?</a:t>
            </a:r>
          </a:p>
        </p:txBody>
      </p:sp>
      <p:pic>
        <p:nvPicPr>
          <p:cNvPr id="595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79427" y="2297252"/>
            <a:ext cx="6858594" cy="3792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596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34804" y="2941536"/>
            <a:ext cx="176800" cy="231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97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87044" y="4863670"/>
            <a:ext cx="176800" cy="231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98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87042" y="5360647"/>
            <a:ext cx="176800" cy="231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99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87042" y="3348794"/>
            <a:ext cx="176800" cy="2316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1064" y="1193101"/>
            <a:ext cx="8969473" cy="47163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le 1"/>
          <p:cNvSpPr txBox="1"/>
          <p:nvPr>
            <p:ph type="title"/>
          </p:nvPr>
        </p:nvSpPr>
        <p:spPr>
          <a:xfrm>
            <a:off x="1484308" y="248478"/>
            <a:ext cx="10018715" cy="983976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BACKGROUND</a:t>
            </a:r>
          </a:p>
        </p:txBody>
      </p:sp>
      <p:sp>
        <p:nvSpPr>
          <p:cNvPr id="227" name="Content Placeholder 2"/>
          <p:cNvSpPr txBox="1"/>
          <p:nvPr>
            <p:ph type="body" idx="1"/>
          </p:nvPr>
        </p:nvSpPr>
        <p:spPr>
          <a:xfrm>
            <a:off x="832514" y="1665027"/>
            <a:ext cx="10536072" cy="4657397"/>
          </a:xfrm>
          <a:prstGeom prst="rect">
            <a:avLst/>
          </a:prstGeom>
        </p:spPr>
        <p:txBody>
          <a:bodyPr/>
          <a:lstStyle/>
          <a:p>
            <a:pPr marL="226313" indent="-226313" defTabSz="905255">
              <a:spcBef>
                <a:spcPts val="900"/>
              </a:spcBef>
              <a:defRPr b="1" sz="2772">
                <a:latin typeface="DilleniaUPC"/>
                <a:ea typeface="DilleniaUPC"/>
                <a:cs typeface="DilleniaUPC"/>
                <a:sym typeface="DilleniaUPC"/>
              </a:defRPr>
            </a:pPr>
            <a:r>
              <a:t>This </a:t>
            </a:r>
            <a:r>
              <a:rPr>
                <a:solidFill>
                  <a:srgbClr val="C00000"/>
                </a:solidFill>
              </a:rPr>
              <a:t>trial was prospectively registered </a:t>
            </a:r>
            <a:r>
              <a:t>with the Australian New Zealand Clinical Trials Registry (ACTRN12615000844549, registered by principal investigator (N.L.T.), August 14, 2015)</a:t>
            </a:r>
          </a:p>
          <a:p>
            <a:pPr marL="226313" indent="-226313" defTabSz="905255">
              <a:spcBef>
                <a:spcPts val="900"/>
              </a:spcBef>
              <a:defRPr b="1" sz="2772">
                <a:latin typeface="DilleniaUPC"/>
                <a:ea typeface="DilleniaUPC"/>
                <a:cs typeface="DilleniaUPC"/>
                <a:sym typeface="DilleniaUPC"/>
              </a:defRPr>
            </a:pPr>
          </a:p>
          <a:p>
            <a:pPr marL="226313" indent="-226313" defTabSz="905255">
              <a:spcBef>
                <a:spcPts val="900"/>
              </a:spcBef>
              <a:defRPr b="1" sz="2772">
                <a:latin typeface="DilleniaUPC"/>
                <a:ea typeface="DilleniaUPC"/>
                <a:cs typeface="DilleniaUPC"/>
                <a:sym typeface="DilleniaUPC"/>
              </a:defRPr>
            </a:pPr>
            <a:r>
              <a:t>The </a:t>
            </a:r>
            <a:r>
              <a:rPr>
                <a:solidFill>
                  <a:srgbClr val="C00000"/>
                </a:solidFill>
              </a:rPr>
              <a:t>study was conducted at Epworth HealthCare</a:t>
            </a:r>
            <a:r>
              <a:t>, Richmond, a university-affiliated tertiary private hospital in metropolitan Melbourne, </a:t>
            </a:r>
            <a:r>
              <a:rPr>
                <a:solidFill>
                  <a:srgbClr val="C00000"/>
                </a:solidFill>
              </a:rPr>
              <a:t>Australia</a:t>
            </a:r>
          </a:p>
        </p:txBody>
      </p:sp>
      <p:grpSp>
        <p:nvGrpSpPr>
          <p:cNvPr id="230" name="Rectangle: Rounded Corners 3"/>
          <p:cNvGrpSpPr/>
          <p:nvPr/>
        </p:nvGrpSpPr>
        <p:grpSpPr>
          <a:xfrm>
            <a:off x="2941983" y="251791"/>
            <a:ext cx="6188765" cy="954157"/>
            <a:chOff x="0" y="0"/>
            <a:chExt cx="6188764" cy="954156"/>
          </a:xfrm>
        </p:grpSpPr>
        <p:sp>
          <p:nvSpPr>
            <p:cNvPr id="228" name="Rounded Rectangle"/>
            <p:cNvSpPr/>
            <p:nvPr/>
          </p:nvSpPr>
          <p:spPr>
            <a:xfrm>
              <a:off x="0" y="0"/>
              <a:ext cx="6188765" cy="954157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9" name="Methods"/>
            <p:cNvSpPr txBox="1"/>
            <p:nvPr/>
          </p:nvSpPr>
          <p:spPr>
            <a:xfrm>
              <a:off x="92298" y="50358"/>
              <a:ext cx="6004169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Methods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itle 1"/>
          <p:cNvSpPr txBox="1"/>
          <p:nvPr>
            <p:ph type="title"/>
          </p:nvPr>
        </p:nvSpPr>
        <p:spPr>
          <a:xfrm>
            <a:off x="1484308" y="248478"/>
            <a:ext cx="10018715" cy="983976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BACKGROUND</a:t>
            </a:r>
          </a:p>
        </p:txBody>
      </p:sp>
      <p:sp>
        <p:nvSpPr>
          <p:cNvPr id="233" name="Content Placeholder 2"/>
          <p:cNvSpPr txBox="1"/>
          <p:nvPr>
            <p:ph type="body" idx="1"/>
          </p:nvPr>
        </p:nvSpPr>
        <p:spPr>
          <a:xfrm>
            <a:off x="832514" y="1665027"/>
            <a:ext cx="10536072" cy="465739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2800" u="sng">
                <a:solidFill>
                  <a:srgbClr val="00B050"/>
                </a:solidFill>
                <a:latin typeface="DilleniaUPC"/>
                <a:ea typeface="DilleniaUPC"/>
                <a:cs typeface="DilleniaUPC"/>
                <a:sym typeface="DilleniaUPC"/>
              </a:defRPr>
            </a:pPr>
            <a:r>
              <a:t>Inclusion criteria</a:t>
            </a:r>
          </a:p>
          <a:p>
            <a:pPr>
              <a:defRPr b="1" sz="2800">
                <a:latin typeface="DilleniaUPC"/>
                <a:ea typeface="DilleniaUPC"/>
                <a:cs typeface="DilleniaUPC"/>
                <a:sym typeface="DilleniaUPC"/>
              </a:defRPr>
            </a:pPr>
            <a:r>
              <a:t>Eligible </a:t>
            </a:r>
            <a:r>
              <a:rPr>
                <a:solidFill>
                  <a:srgbClr val="C00000"/>
                </a:solidFill>
              </a:rPr>
              <a:t>patients were 18–85 years of age </a:t>
            </a:r>
            <a:r>
              <a:t>undergoing primary </a:t>
            </a:r>
            <a:r>
              <a:rPr>
                <a:solidFill>
                  <a:srgbClr val="C00000"/>
                </a:solidFill>
              </a:rPr>
              <a:t>unilateral anterior THA </a:t>
            </a:r>
            <a:r>
              <a:t>for osteoarthritis with a </a:t>
            </a:r>
            <a:r>
              <a:rPr>
                <a:solidFill>
                  <a:srgbClr val="C00000"/>
                </a:solidFill>
              </a:rPr>
              <a:t>single surgeon</a:t>
            </a:r>
          </a:p>
        </p:txBody>
      </p:sp>
      <p:grpSp>
        <p:nvGrpSpPr>
          <p:cNvPr id="236" name="Rectangle: Rounded Corners 3"/>
          <p:cNvGrpSpPr/>
          <p:nvPr/>
        </p:nvGrpSpPr>
        <p:grpSpPr>
          <a:xfrm>
            <a:off x="2941983" y="251791"/>
            <a:ext cx="6188765" cy="954157"/>
            <a:chOff x="0" y="0"/>
            <a:chExt cx="6188764" cy="954156"/>
          </a:xfrm>
        </p:grpSpPr>
        <p:sp>
          <p:nvSpPr>
            <p:cNvPr id="234" name="Rounded Rectangle"/>
            <p:cNvSpPr/>
            <p:nvPr/>
          </p:nvSpPr>
          <p:spPr>
            <a:xfrm>
              <a:off x="0" y="0"/>
              <a:ext cx="6188765" cy="954157"/>
            </a:xfrm>
            <a:prstGeom prst="roundRect">
              <a:avLst>
                <a:gd name="adj" fmla="val 16667"/>
              </a:avLst>
            </a:prstGeom>
            <a:solidFill>
              <a:srgbClr val="82C8F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5" name="Methods"/>
            <p:cNvSpPr txBox="1"/>
            <p:nvPr/>
          </p:nvSpPr>
          <p:spPr>
            <a:xfrm>
              <a:off x="92298" y="50358"/>
              <a:ext cx="6004169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Methods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roplet">
  <a:themeElements>
    <a:clrScheme name="Drople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0000FF"/>
      </a:hlink>
      <a:folHlink>
        <a:srgbClr val="FF00FF"/>
      </a:folHlink>
    </a:clrScheme>
    <a:fontScheme name="Drople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Dropl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8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8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2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roplet">
  <a:themeElements>
    <a:clrScheme name="Drople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0000FF"/>
      </a:hlink>
      <a:folHlink>
        <a:srgbClr val="FF00FF"/>
      </a:folHlink>
    </a:clrScheme>
    <a:fontScheme name="Drople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Dropl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8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8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2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